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eg"/>
  <Override PartName="/ppt/media/image13.jpg" ContentType="image/jpeg"/>
  <Override PartName="/ppt/media/image16.jpg" ContentType="image/jpeg"/>
  <Override PartName="/ppt/media/image5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7" r:id="rId2"/>
    <p:sldId id="348" r:id="rId3"/>
    <p:sldId id="349" r:id="rId4"/>
    <p:sldId id="350" r:id="rId5"/>
    <p:sldId id="345" r:id="rId6"/>
    <p:sldId id="346" r:id="rId7"/>
    <p:sldId id="326" r:id="rId8"/>
    <p:sldId id="287" r:id="rId9"/>
    <p:sldId id="288" r:id="rId10"/>
    <p:sldId id="332" r:id="rId11"/>
    <p:sldId id="351" r:id="rId12"/>
    <p:sldId id="352" r:id="rId13"/>
    <p:sldId id="270" r:id="rId14"/>
    <p:sldId id="290" r:id="rId15"/>
    <p:sldId id="322" r:id="rId16"/>
    <p:sldId id="327" r:id="rId17"/>
    <p:sldId id="291" r:id="rId18"/>
    <p:sldId id="298" r:id="rId19"/>
    <p:sldId id="320" r:id="rId20"/>
    <p:sldId id="319" r:id="rId21"/>
    <p:sldId id="324" r:id="rId22"/>
    <p:sldId id="330" r:id="rId23"/>
    <p:sldId id="353" r:id="rId24"/>
    <p:sldId id="354" r:id="rId25"/>
    <p:sldId id="292" r:id="rId26"/>
    <p:sldId id="317" r:id="rId27"/>
    <p:sldId id="318" r:id="rId28"/>
    <p:sldId id="323" r:id="rId29"/>
    <p:sldId id="299" r:id="rId30"/>
    <p:sldId id="293" r:id="rId31"/>
    <p:sldId id="294" r:id="rId32"/>
    <p:sldId id="295" r:id="rId33"/>
    <p:sldId id="296" r:id="rId34"/>
    <p:sldId id="300" r:id="rId35"/>
    <p:sldId id="391" r:id="rId36"/>
    <p:sldId id="258" r:id="rId37"/>
    <p:sldId id="304" r:id="rId38"/>
    <p:sldId id="303" r:id="rId39"/>
    <p:sldId id="325" r:id="rId40"/>
    <p:sldId id="305" r:id="rId41"/>
    <p:sldId id="306" r:id="rId42"/>
    <p:sldId id="392" r:id="rId43"/>
    <p:sldId id="393" r:id="rId44"/>
    <p:sldId id="328" r:id="rId45"/>
    <p:sldId id="329" r:id="rId46"/>
    <p:sldId id="355" r:id="rId47"/>
    <p:sldId id="356" r:id="rId48"/>
    <p:sldId id="357" r:id="rId49"/>
    <p:sldId id="333" r:id="rId50"/>
    <p:sldId id="334" r:id="rId51"/>
    <p:sldId id="335" r:id="rId52"/>
    <p:sldId id="358" r:id="rId53"/>
    <p:sldId id="359" r:id="rId54"/>
    <p:sldId id="360" r:id="rId55"/>
    <p:sldId id="361" r:id="rId56"/>
    <p:sldId id="362" r:id="rId57"/>
    <p:sldId id="363" r:id="rId58"/>
    <p:sldId id="336" r:id="rId59"/>
    <p:sldId id="339" r:id="rId60"/>
    <p:sldId id="340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4" r:id="rId70"/>
    <p:sldId id="372" r:id="rId71"/>
    <p:sldId id="373" r:id="rId72"/>
    <p:sldId id="376" r:id="rId73"/>
    <p:sldId id="380" r:id="rId74"/>
    <p:sldId id="378" r:id="rId75"/>
    <p:sldId id="379" r:id="rId76"/>
    <p:sldId id="381" r:id="rId77"/>
    <p:sldId id="382" r:id="rId78"/>
    <p:sldId id="383" r:id="rId79"/>
    <p:sldId id="384" r:id="rId80"/>
    <p:sldId id="385" r:id="rId81"/>
    <p:sldId id="301" r:id="rId82"/>
    <p:sldId id="386" r:id="rId83"/>
    <p:sldId id="387" r:id="rId84"/>
    <p:sldId id="388" r:id="rId85"/>
    <p:sldId id="389" r:id="rId86"/>
    <p:sldId id="390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27"/>
    <p:restoredTop sz="96327"/>
  </p:normalViewPr>
  <p:slideViewPr>
    <p:cSldViewPr snapToGrid="0">
      <p:cViewPr varScale="1">
        <p:scale>
          <a:sx n="129" d="100"/>
          <a:sy n="129" d="100"/>
        </p:scale>
        <p:origin x="2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0B111-90C9-244E-AEFF-9096D69CC73D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AD2C9-3DE8-8F45-85E4-1F1B17D512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34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B67E4-D2C7-1C1C-3A11-157A877F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7B5612-4A5A-F4D0-61D6-26FEF755C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68B6B2-4DAD-43B0-7EC5-ED7EF9AF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E93027-B7B8-4706-76E6-A348E2E3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780C8-E92F-00F5-3B77-87707590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26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25FB0-29FE-8AA9-4A4A-549A9D90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CD3B83-4498-B43F-787E-FF96312FC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502D5D-A4A2-BC9C-F408-2AE5D27D0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1FE5B3-C452-CF99-44EA-086D8BC7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3A97A-DA55-2CCA-D130-68A51427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23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0579D4E-08B6-9B86-330E-CC1AED0C1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900556-C88A-9808-019A-7C6D8CBC6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D5962D-A3E6-A244-73C1-7EAA3A11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33679-F97B-359E-F866-9A29AEEB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364DB9-1CA1-7CF5-19E3-FC07562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6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65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B72BC-0CF3-2378-D6B5-883558DF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7CCFDD-C996-4063-D1B3-7518F00D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6AA5BA-E0AF-E80B-4733-7A8CF1C6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99424-A541-A3BD-7950-E40AD01A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B5D95-3681-5D83-AA81-A6ADC90E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47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818EB-5B64-0F1B-02F0-F5D00164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29818-DC29-8D00-09E7-5D6732ED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E4A29D-DEB0-F418-78B8-9FE15E5B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DB7542-CF38-3AFE-A3C2-A8537959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4F60B1-64D7-C63E-B6AD-5D92F196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11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29B99-D397-E2E4-E413-5EA6243E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FD167-76B8-8C73-3451-280FF77C7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5300F5-9712-6B21-DCBC-2360E5422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84EE1F-0859-06A5-E1C6-C2685B061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677439-9000-6E63-E81F-112322438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F94374-9ADE-C641-8E65-20D19521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5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22919-A862-A72A-F921-3EDE7C5D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E51197-5866-3968-EF59-7F62879BD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976990-F0CD-9B8B-C611-696EEE259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654DC0-8B6F-FFE5-BEB7-6047F4A7D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B47A5B-06B9-F96E-FC6C-1995A79B0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2C439F6-2918-7E16-D7C9-62404C71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AC5576-70B1-85F4-D37B-3FFE7C03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54A553-7BD3-7621-EB16-AEF0C060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52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03CE6-1759-3A07-53F3-ADE7F7E3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6A74AF-8A2D-5D3A-FDE5-7FD1CF3D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7B7C7-E6E1-B694-B0B5-E1CDEEDF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679016-88BF-0455-89A4-AECE55E8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28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D29C92-3D96-C277-FAAA-4863CA9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163425-E438-2750-28D7-FBE76205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3B4771-98D9-8CE1-E5DC-DFA8EA90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28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DD79E-7AC4-A6C4-E818-36015A59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7D88AC-FC1A-2DEB-9558-EACC1925A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6955BB-0D49-9435-8401-1653BD3C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A86C0A-AC25-723D-FAEE-99EC0E74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906523-2EA7-BBFB-D178-3C81DD9E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98753-9912-82DD-93DD-D5C63051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94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3A9FE-4D4A-F06E-DC4D-5178C81C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682E39-9C8C-0CE0-DE70-92977FAAA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89EDAC-C3C4-442D-B8D8-1AD8E6224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D8145A-D0B6-9626-3EFB-37E8985C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49CEE4-FDB3-899E-A6F8-233DEE22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C7813D-86AD-99E6-5654-3E88F96B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06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F0F29-DC69-BE05-A256-60A3C24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CAA14-8939-643F-1E97-7F51D08DF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6A9C95-22F0-94C4-2F94-EAAAC9178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76705-1922-2044-9F72-0C1B4749CEB7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2CAC05-F0DB-2230-D3B3-35D1C097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A77B9-BB24-B3C6-1490-70DEE526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2074-14C9-9442-B267-289F0CAA8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49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906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Customer Development</a:t>
            </a:r>
            <a:endParaRPr lang="ru-RU" dirty="0"/>
          </a:p>
          <a:p>
            <a:r>
              <a:rPr lang="ru-RU" dirty="0"/>
              <a:t>Продуктовые исследования</a:t>
            </a:r>
          </a:p>
          <a:p>
            <a:r>
              <a:rPr lang="ru-RU" dirty="0"/>
              <a:t>Качественные исследования</a:t>
            </a:r>
          </a:p>
          <a:p>
            <a:r>
              <a:rPr lang="ru-RU" dirty="0"/>
              <a:t>Количественные исследования</a:t>
            </a:r>
          </a:p>
          <a:p>
            <a:r>
              <a:rPr lang="ru-RU" dirty="0"/>
              <a:t>Глубинные интервью</a:t>
            </a:r>
          </a:p>
          <a:p>
            <a:r>
              <a:rPr lang="ru-RU" dirty="0"/>
              <a:t>Опросы</a:t>
            </a:r>
          </a:p>
          <a:p>
            <a:endParaRPr lang="ru-RU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858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513"/>
            <a:ext cx="10515600" cy="45734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4546-C960-07A8-161C-F61AB340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B7B866-976F-3527-E8D1-9990D8F96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Алгоритм продуктовых исследований: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83AC97B-D6D9-38EE-F329-0DEB1DF3B4A2}"/>
              </a:ext>
            </a:extLst>
          </p:cNvPr>
          <p:cNvSpPr txBox="1"/>
          <p:nvPr/>
        </p:nvSpPr>
        <p:spPr>
          <a:xfrm>
            <a:off x="356185" y="3704306"/>
            <a:ext cx="2445657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Качественные исследования </a:t>
            </a:r>
            <a:r>
              <a:rPr sz="2200" dirty="0"/>
              <a:t>(CustDev, JTBD)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6707F5F-5FCC-2972-A5A7-1A97507EDDA5}"/>
              </a:ext>
            </a:extLst>
          </p:cNvPr>
          <p:cNvGrpSpPr/>
          <p:nvPr/>
        </p:nvGrpSpPr>
        <p:grpSpPr>
          <a:xfrm>
            <a:off x="984476" y="2341576"/>
            <a:ext cx="1130300" cy="1130300"/>
            <a:chOff x="887492" y="2341576"/>
            <a:chExt cx="1130300" cy="11303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8F9C51B-8352-CB96-C29B-B50B573850F4}"/>
                </a:ext>
              </a:extLst>
            </p:cNvPr>
            <p:cNvSpPr/>
            <p:nvPr/>
          </p:nvSpPr>
          <p:spPr>
            <a:xfrm>
              <a:off x="887492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1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6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1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7AEDF6C-F9F7-C6A4-DC96-0F646CCA896C}"/>
                </a:ext>
              </a:extLst>
            </p:cNvPr>
            <p:cNvSpPr txBox="1"/>
            <p:nvPr/>
          </p:nvSpPr>
          <p:spPr>
            <a:xfrm>
              <a:off x="1328095" y="2650085"/>
              <a:ext cx="1752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-49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endParaRPr sz="3000" dirty="0">
                <a:latin typeface="Arial"/>
                <a:cs typeface="Arial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A0FDA74-2511-6D1D-AF4A-A1BA1CAEBC85}"/>
              </a:ext>
            </a:extLst>
          </p:cNvPr>
          <p:cNvGrpSpPr/>
          <p:nvPr/>
        </p:nvGrpSpPr>
        <p:grpSpPr>
          <a:xfrm>
            <a:off x="4003555" y="2341580"/>
            <a:ext cx="1130300" cy="1130300"/>
            <a:chOff x="3920425" y="2341580"/>
            <a:chExt cx="1130300" cy="11303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0BF5BFD-0735-2424-ED20-430E359CA607}"/>
                </a:ext>
              </a:extLst>
            </p:cNvPr>
            <p:cNvSpPr/>
            <p:nvPr/>
          </p:nvSpPr>
          <p:spPr>
            <a:xfrm>
              <a:off x="3920425" y="2341580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9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9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3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1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100" y="565049"/>
                  </a:lnTo>
                  <a:lnTo>
                    <a:pt x="1128026" y="613804"/>
                  </a:lnTo>
                  <a:lnTo>
                    <a:pt x="1121917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BD50871-983F-0EF7-DA72-1DADAC036528}"/>
                </a:ext>
              </a:extLst>
            </p:cNvPr>
            <p:cNvSpPr txBox="1"/>
            <p:nvPr/>
          </p:nvSpPr>
          <p:spPr>
            <a:xfrm>
              <a:off x="4360381" y="2650091"/>
              <a:ext cx="25019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100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A60C095A-9C99-2C54-6F91-772D9DC27EA8}"/>
              </a:ext>
            </a:extLst>
          </p:cNvPr>
          <p:cNvSpPr txBox="1"/>
          <p:nvPr/>
        </p:nvSpPr>
        <p:spPr>
          <a:xfrm>
            <a:off x="2968101" y="3704306"/>
            <a:ext cx="318325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/>
              <a:t>Количественные исследования</a:t>
            </a:r>
            <a:r>
              <a:rPr lang="ru-RU" sz="2200" dirty="0"/>
              <a:t> (анкетирование, опросы)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AC7CE1E-EF32-35AC-B061-264F2779EF12}"/>
              </a:ext>
            </a:extLst>
          </p:cNvPr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E9D8E18-A734-40C6-2D02-1D9743485929}"/>
              </a:ext>
            </a:extLst>
          </p:cNvPr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FCE1CFF-F770-D26C-1422-A0DD54E3316B}"/>
              </a:ext>
            </a:extLst>
          </p:cNvPr>
          <p:cNvSpPr txBox="1"/>
          <p:nvPr/>
        </p:nvSpPr>
        <p:spPr>
          <a:xfrm>
            <a:off x="6490999" y="3704309"/>
            <a:ext cx="2599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2200" b="1" dirty="0"/>
              <a:t>Анализируем полученные данные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32472A3-77D1-F231-7E5B-E452DAF100A8}"/>
              </a:ext>
            </a:extLst>
          </p:cNvPr>
          <p:cNvGrpSpPr/>
          <p:nvPr/>
        </p:nvGrpSpPr>
        <p:grpSpPr>
          <a:xfrm>
            <a:off x="10174747" y="2341576"/>
            <a:ext cx="1130300" cy="1130300"/>
            <a:chOff x="10327149" y="2341576"/>
            <a:chExt cx="1130300" cy="113030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1A8C0CB9-1DAD-CD2E-5A12-6DA9DA824AAB}"/>
                </a:ext>
              </a:extLst>
            </p:cNvPr>
            <p:cNvSpPr/>
            <p:nvPr/>
          </p:nvSpPr>
          <p:spPr>
            <a:xfrm>
              <a:off x="10327149" y="2341576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5049" y="1130100"/>
                  </a:moveTo>
                  <a:lnTo>
                    <a:pt x="516295" y="1128026"/>
                  </a:lnTo>
                  <a:lnTo>
                    <a:pt x="468692" y="1121917"/>
                  </a:lnTo>
                  <a:lnTo>
                    <a:pt x="422410" y="1111942"/>
                  </a:lnTo>
                  <a:lnTo>
                    <a:pt x="377619" y="1098271"/>
                  </a:lnTo>
                  <a:lnTo>
                    <a:pt x="334489" y="1081075"/>
                  </a:lnTo>
                  <a:lnTo>
                    <a:pt x="293188" y="1060522"/>
                  </a:lnTo>
                  <a:lnTo>
                    <a:pt x="253888" y="1036781"/>
                  </a:lnTo>
                  <a:lnTo>
                    <a:pt x="216757" y="1010023"/>
                  </a:lnTo>
                  <a:lnTo>
                    <a:pt x="181965" y="980418"/>
                  </a:lnTo>
                  <a:lnTo>
                    <a:pt x="149681" y="948134"/>
                  </a:lnTo>
                  <a:lnTo>
                    <a:pt x="120076" y="913342"/>
                  </a:lnTo>
                  <a:lnTo>
                    <a:pt x="93318" y="876211"/>
                  </a:lnTo>
                  <a:lnTo>
                    <a:pt x="69578" y="836910"/>
                  </a:lnTo>
                  <a:lnTo>
                    <a:pt x="49024" y="795610"/>
                  </a:lnTo>
                  <a:lnTo>
                    <a:pt x="31828" y="752480"/>
                  </a:lnTo>
                  <a:lnTo>
                    <a:pt x="18157" y="707689"/>
                  </a:lnTo>
                  <a:lnTo>
                    <a:pt x="8183" y="661407"/>
                  </a:lnTo>
                  <a:lnTo>
                    <a:pt x="2074" y="613804"/>
                  </a:lnTo>
                  <a:lnTo>
                    <a:pt x="0" y="565049"/>
                  </a:lnTo>
                  <a:lnTo>
                    <a:pt x="2074" y="516295"/>
                  </a:lnTo>
                  <a:lnTo>
                    <a:pt x="8183" y="468692"/>
                  </a:lnTo>
                  <a:lnTo>
                    <a:pt x="18157" y="422410"/>
                  </a:lnTo>
                  <a:lnTo>
                    <a:pt x="31828" y="377619"/>
                  </a:lnTo>
                  <a:lnTo>
                    <a:pt x="49024" y="334489"/>
                  </a:lnTo>
                  <a:lnTo>
                    <a:pt x="69578" y="293189"/>
                  </a:lnTo>
                  <a:lnTo>
                    <a:pt x="93318" y="253888"/>
                  </a:lnTo>
                  <a:lnTo>
                    <a:pt x="120076" y="216757"/>
                  </a:lnTo>
                  <a:lnTo>
                    <a:pt x="149681" y="181965"/>
                  </a:lnTo>
                  <a:lnTo>
                    <a:pt x="181965" y="149681"/>
                  </a:lnTo>
                  <a:lnTo>
                    <a:pt x="216757" y="120076"/>
                  </a:lnTo>
                  <a:lnTo>
                    <a:pt x="253888" y="93318"/>
                  </a:lnTo>
                  <a:lnTo>
                    <a:pt x="293188" y="69578"/>
                  </a:lnTo>
                  <a:lnTo>
                    <a:pt x="334489" y="49024"/>
                  </a:lnTo>
                  <a:lnTo>
                    <a:pt x="377619" y="31828"/>
                  </a:lnTo>
                  <a:lnTo>
                    <a:pt x="422410" y="18157"/>
                  </a:lnTo>
                  <a:lnTo>
                    <a:pt x="468692" y="8183"/>
                  </a:lnTo>
                  <a:lnTo>
                    <a:pt x="516295" y="2074"/>
                  </a:lnTo>
                  <a:lnTo>
                    <a:pt x="565049" y="0"/>
                  </a:lnTo>
                  <a:lnTo>
                    <a:pt x="614732" y="2186"/>
                  </a:lnTo>
                  <a:lnTo>
                    <a:pt x="663700" y="8675"/>
                  </a:lnTo>
                  <a:lnTo>
                    <a:pt x="711693" y="19358"/>
                  </a:lnTo>
                  <a:lnTo>
                    <a:pt x="758451" y="34128"/>
                  </a:lnTo>
                  <a:lnTo>
                    <a:pt x="803712" y="52876"/>
                  </a:lnTo>
                  <a:lnTo>
                    <a:pt x="847219" y="75495"/>
                  </a:lnTo>
                  <a:lnTo>
                    <a:pt x="888709" y="101877"/>
                  </a:lnTo>
                  <a:lnTo>
                    <a:pt x="927923" y="131914"/>
                  </a:lnTo>
                  <a:lnTo>
                    <a:pt x="964600" y="165499"/>
                  </a:lnTo>
                  <a:lnTo>
                    <a:pt x="998185" y="202176"/>
                  </a:lnTo>
                  <a:lnTo>
                    <a:pt x="1028222" y="241390"/>
                  </a:lnTo>
                  <a:lnTo>
                    <a:pt x="1054604" y="282880"/>
                  </a:lnTo>
                  <a:lnTo>
                    <a:pt x="1077223" y="326387"/>
                  </a:lnTo>
                  <a:lnTo>
                    <a:pt x="1095971" y="371648"/>
                  </a:lnTo>
                  <a:lnTo>
                    <a:pt x="1110740" y="418406"/>
                  </a:lnTo>
                  <a:lnTo>
                    <a:pt x="1121424" y="466399"/>
                  </a:lnTo>
                  <a:lnTo>
                    <a:pt x="1127913" y="515367"/>
                  </a:lnTo>
                  <a:lnTo>
                    <a:pt x="1130099" y="565049"/>
                  </a:lnTo>
                  <a:lnTo>
                    <a:pt x="1128025" y="613804"/>
                  </a:lnTo>
                  <a:lnTo>
                    <a:pt x="1121916" y="661407"/>
                  </a:lnTo>
                  <a:lnTo>
                    <a:pt x="1111942" y="707689"/>
                  </a:lnTo>
                  <a:lnTo>
                    <a:pt x="1098271" y="752480"/>
                  </a:lnTo>
                  <a:lnTo>
                    <a:pt x="1081075" y="795610"/>
                  </a:lnTo>
                  <a:lnTo>
                    <a:pt x="1060521" y="836910"/>
                  </a:lnTo>
                  <a:lnTo>
                    <a:pt x="1036781" y="876211"/>
                  </a:lnTo>
                  <a:lnTo>
                    <a:pt x="1010023" y="913342"/>
                  </a:lnTo>
                  <a:lnTo>
                    <a:pt x="980418" y="948134"/>
                  </a:lnTo>
                  <a:lnTo>
                    <a:pt x="948134" y="980418"/>
                  </a:lnTo>
                  <a:lnTo>
                    <a:pt x="913342" y="1010023"/>
                  </a:lnTo>
                  <a:lnTo>
                    <a:pt x="876211" y="1036781"/>
                  </a:lnTo>
                  <a:lnTo>
                    <a:pt x="836910" y="1060522"/>
                  </a:lnTo>
                  <a:lnTo>
                    <a:pt x="795610" y="1081075"/>
                  </a:lnTo>
                  <a:lnTo>
                    <a:pt x="752480" y="1098271"/>
                  </a:lnTo>
                  <a:lnTo>
                    <a:pt x="707689" y="1111942"/>
                  </a:lnTo>
                  <a:lnTo>
                    <a:pt x="661407" y="1121917"/>
                  </a:lnTo>
                  <a:lnTo>
                    <a:pt x="613804" y="1128026"/>
                  </a:lnTo>
                  <a:lnTo>
                    <a:pt x="565049" y="113010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208D3D76-ECBC-4469-4A96-D1C4F36AF166}"/>
                </a:ext>
              </a:extLst>
            </p:cNvPr>
            <p:cNvSpPr txBox="1"/>
            <p:nvPr/>
          </p:nvSpPr>
          <p:spPr>
            <a:xfrm>
              <a:off x="10766723" y="2650087"/>
              <a:ext cx="251460" cy="482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ru-RU" sz="3000" b="1" spc="105" dirty="0">
                  <a:solidFill>
                    <a:srgbClr val="FFFFFF"/>
                  </a:solidFill>
                  <a:latin typeface="Arial"/>
                  <a:cs typeface="Arial"/>
                </a:rPr>
                <a:t>4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2B943C4D-5A71-E215-F419-1B47121BC8DE}"/>
              </a:ext>
            </a:extLst>
          </p:cNvPr>
          <p:cNvSpPr txBox="1"/>
          <p:nvPr/>
        </p:nvSpPr>
        <p:spPr>
          <a:xfrm>
            <a:off x="9672718" y="3704305"/>
            <a:ext cx="2137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2200" b="1" dirty="0"/>
              <a:t>Составляем</a:t>
            </a:r>
            <a:br>
              <a:rPr lang="en-US" sz="2200" b="1" dirty="0"/>
            </a:br>
            <a:r>
              <a:rPr lang="en-US" sz="2200" b="1" dirty="0"/>
              <a:t>CJM</a:t>
            </a:r>
            <a:endParaRPr sz="2200" b="1" dirty="0"/>
          </a:p>
        </p:txBody>
      </p:sp>
    </p:spTree>
    <p:extLst>
      <p:ext uri="{BB962C8B-B14F-4D97-AF65-F5344CB8AC3E}">
        <p14:creationId xmlns:p14="http://schemas.microsoft.com/office/powerpoint/2010/main" val="244280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3264-A9CF-1BC3-203A-0249221A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DF2D3E-533E-0CF5-1DEA-6468B88C8B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91FEE3C-A2FE-35A3-DBE4-05A94FE5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1"/>
            <a:ext cx="10515600" cy="2035534"/>
          </a:xfrm>
        </p:spPr>
        <p:txBody>
          <a:bodyPr>
            <a:normAutofit/>
          </a:bodyPr>
          <a:lstStyle/>
          <a:p>
            <a:r>
              <a:rPr lang="ru-RU" dirty="0"/>
              <a:t>Методы качественных 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EAF73D-E19E-40AB-6EBC-ECCA98B22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85616"/>
            <a:ext cx="10515600" cy="2256817"/>
          </a:xfrm>
        </p:spPr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Интервью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Юзабилити-тесты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Фокус-группы</a:t>
            </a:r>
          </a:p>
          <a:p>
            <a:pPr marL="360000" indent="-36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38837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754" y="28418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Виды качественных исследований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8322" y="1266590"/>
            <a:ext cx="32804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Проблемные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02313" y="1255660"/>
            <a:ext cx="33769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Решенческие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1752" y="2187757"/>
            <a:ext cx="5107021" cy="1372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выяснить</a:t>
            </a:r>
            <a:r>
              <a:rPr lang="ru-RU" sz="2000" dirty="0"/>
              <a:t> у клиентов, </a:t>
            </a:r>
            <a:r>
              <a:rPr lang="ru-RU" sz="2000" b="1" dirty="0"/>
              <a:t>что</a:t>
            </a:r>
            <a:r>
              <a:rPr lang="ru-RU" sz="2000" dirty="0"/>
              <a:t> у них </a:t>
            </a:r>
            <a:r>
              <a:rPr lang="ru-RU" sz="2000" b="1" dirty="0"/>
              <a:t>болит</a:t>
            </a:r>
            <a:r>
              <a:rPr lang="ru-RU" sz="2000" dirty="0"/>
              <a:t>.</a:t>
            </a:r>
          </a:p>
          <a:p>
            <a:pPr marL="12700" marR="38735">
              <a:lnSpc>
                <a:spcPct val="100000"/>
              </a:lnSpc>
              <a:spcBef>
                <a:spcPts val="1000"/>
              </a:spcBef>
            </a:pPr>
            <a:r>
              <a:rPr lang="ru-RU" sz="2000" dirty="0"/>
              <a:t>Выявить сегменты целевой аудитории, у которых есть повторяющиеся </a:t>
            </a:r>
            <a:r>
              <a:rPr lang="ru-RU" sz="2000" b="1" dirty="0"/>
              <a:t>паттерны, в которых возникает проблема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5952" y="2187757"/>
            <a:ext cx="5016226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Задача:</a:t>
            </a:r>
            <a:r>
              <a:rPr lang="ru-RU" sz="2000" dirty="0"/>
              <a:t> </a:t>
            </a:r>
            <a:r>
              <a:rPr lang="ru-RU" sz="2000" b="1" dirty="0"/>
              <a:t>протестировать решение</a:t>
            </a:r>
            <a:r>
              <a:rPr lang="ru-RU" sz="2000" dirty="0"/>
              <a:t> (или прототип продукта) на реальных потребителях и </a:t>
            </a:r>
            <a:r>
              <a:rPr lang="ru-RU" sz="2000" b="1" dirty="0"/>
              <a:t>дополнить видение проблем</a:t>
            </a:r>
            <a:r>
              <a:rPr lang="ru-RU" sz="2000" dirty="0"/>
              <a:t>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23732" y="1766150"/>
            <a:ext cx="264795" cy="247471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98272" y="1766145"/>
            <a:ext cx="264795" cy="236538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54022C-2B7E-B94D-0064-25509A4EDD2F}"/>
              </a:ext>
            </a:extLst>
          </p:cNvPr>
          <p:cNvSpPr txBox="1"/>
          <p:nvPr/>
        </p:nvSpPr>
        <p:spPr>
          <a:xfrm>
            <a:off x="507478" y="5842337"/>
            <a:ext cx="11506182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dirty="0"/>
              <a:t>Выделяют проблемные и решенческие интервью. В ходе проблемного проверяют гипотезы о проблеме, а в ходе решенческого — гипотезы о концепции решения. Из интервью мы черпаем информацию о потенциальных пользователях, их задачах, проблемах и ожиданиях.</a:t>
            </a:r>
          </a:p>
        </p:txBody>
      </p:sp>
      <p:pic>
        <p:nvPicPr>
          <p:cNvPr id="1026" name="Picture 2" descr="CustDev: что такое Customer Development и как он помогает в развитии бизнеса">
            <a:extLst>
              <a:ext uri="{FF2B5EF4-FFF2-40B4-BE49-F238E27FC236}">
                <a16:creationId xmlns:a16="http://schemas.microsoft.com/office/drawing/2014/main" id="{4DF8CD1B-062C-0CD5-2E7C-2299B1A2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09" y="3443195"/>
            <a:ext cx="4533090" cy="239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06"/>
            <a:ext cx="10515600" cy="1138994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Качественные исследования:</a:t>
            </a:r>
            <a:br>
              <a:rPr lang="ru-RU" dirty="0"/>
            </a:br>
            <a:r>
              <a:rPr lang="ru-RU" sz="4900" dirty="0"/>
              <a:t>Интервью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10515600" cy="49355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0070C0"/>
                </a:solidFill>
              </a:rPr>
              <a:t>Тип: отношенческое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Один из наиболее универсальных способов исследований.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Используют, чтобы: </a:t>
            </a:r>
            <a:r>
              <a:rPr lang="ru-RU" sz="2200" b="1" dirty="0"/>
              <a:t>выявить «боли» и потребности людей</a:t>
            </a:r>
            <a:r>
              <a:rPr lang="ru-RU" sz="2200" dirty="0"/>
              <a:t> и готовность их применять те или иные решения.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проводить </a:t>
            </a:r>
            <a:r>
              <a:rPr lang="ru-RU" sz="2200" b="1" dirty="0"/>
              <a:t>на всех этапах работы над продуктом</a:t>
            </a:r>
            <a:r>
              <a:rPr lang="ru-RU" sz="2200" dirty="0"/>
              <a:t> — от формирования и проверки гипотезы до поддержания работающего сервиса и внедрения новых функций.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Преимущество: позволяет </a:t>
            </a:r>
            <a:r>
              <a:rPr lang="ru-RU" sz="2200" b="1" dirty="0"/>
              <a:t>углублённо изучить мотивацию пользователей</a:t>
            </a:r>
            <a:r>
              <a:rPr lang="ru-RU" sz="2200" dirty="0"/>
              <a:t>, </a:t>
            </a:r>
            <a:r>
              <a:rPr lang="ru-RU" sz="2200" b="1" dirty="0"/>
              <a:t>лучше понять целевую аудиторию</a:t>
            </a:r>
            <a:r>
              <a:rPr lang="ru-RU" sz="2200" dirty="0"/>
              <a:t> и </a:t>
            </a:r>
            <a:r>
              <a:rPr lang="ru-RU" sz="2200" b="1" dirty="0"/>
              <a:t>получить</a:t>
            </a:r>
            <a:r>
              <a:rPr lang="ru-RU" sz="2200" dirty="0"/>
              <a:t> от неё </a:t>
            </a:r>
            <a:r>
              <a:rPr lang="ru-RU" sz="2200" b="1" dirty="0"/>
              <a:t>неожиданные инсайты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Необычная форма бутылки с вином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Держатель для телефона на электро-самокате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 езде в дождь на велосипеде забрызгивается одежда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B6E87C-1A9E-58E0-2C1F-716263947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353" y="5153017"/>
            <a:ext cx="3310647" cy="17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10"/>
          </a:xfrm>
        </p:spPr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2"/>
            <a:ext cx="10515600" cy="58905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Сильное желание подтвердить идею влияет на то: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 формулируем вопросы,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Каким образом мы слышим ответы.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sz="2200" dirty="0">
                <a:hlinkClick r:id="rId2"/>
              </a:rPr>
              <a:t>«избирательным восприятием»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Отправляйте на интервью того члена команды, который </a:t>
            </a:r>
            <a:r>
              <a:rPr lang="ru-RU" sz="2200" b="1" dirty="0"/>
              <a:t>настроен к идее нейтрально</a:t>
            </a:r>
            <a:r>
              <a:rPr lang="ru-RU" sz="2200" dirty="0"/>
              <a:t> (скептически настроенных лучше не привлекать — получим обратный эффект).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Привлекайте к проведению интервью </a:t>
            </a:r>
            <a:r>
              <a:rPr lang="ru-RU" sz="2200" b="1" dirty="0"/>
              <a:t>разных членов команды</a:t>
            </a:r>
            <a:r>
              <a:rPr lang="ru-RU" sz="2200" dirty="0"/>
              <a:t>: пусть каждый проведет несколько встреч, а затем вы обменяетесь результатами.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Готовьте </a:t>
            </a:r>
            <a:r>
              <a:rPr lang="ru-RU" sz="2200" b="1" dirty="0"/>
              <a:t>подробный гайд</a:t>
            </a:r>
            <a:r>
              <a:rPr lang="ru-RU" sz="2200" dirty="0"/>
              <a:t> — список тем и вопросов, которые нужно обсудить на интервью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b="1" dirty="0"/>
              <a:t>Проводите интервью в паре</a:t>
            </a:r>
            <a:r>
              <a:rPr lang="ru-RU" sz="2200" dirty="0"/>
              <a:t> или привлекайте коллег к </a:t>
            </a:r>
            <a:r>
              <a:rPr lang="ru-RU" sz="2200" b="1" dirty="0"/>
              <a:t>прослушиванию записей интервью</a:t>
            </a:r>
            <a:r>
              <a:rPr lang="ru-RU" sz="2200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774"/>
            <a:ext cx="10515600" cy="534258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Всегда по-разному.</a:t>
            </a:r>
            <a:br>
              <a:rPr lang="ru-RU" sz="2400" dirty="0"/>
            </a:br>
            <a:r>
              <a:rPr lang="ru-RU" sz="2400" dirty="0"/>
              <a:t>Для качественных исследований действует </a:t>
            </a:r>
            <a:r>
              <a:rPr lang="ru-RU" sz="2400" b="1" dirty="0">
                <a:hlinkClick r:id="rId2"/>
              </a:rPr>
              <a:t>концепция насыщения</a:t>
            </a:r>
            <a:r>
              <a:rPr lang="ru-RU" sz="2400" dirty="0"/>
              <a:t>: выборка должна быть </a:t>
            </a:r>
            <a:r>
              <a:rPr lang="ru-RU" sz="2400" b="1" dirty="0"/>
              <a:t>достаточной, чтобы обнаружить все или почти все конфигурации смысла и опыта</a:t>
            </a:r>
            <a:r>
              <a:rPr lang="ru-RU" sz="2400" dirty="0"/>
              <a:t>, важные для исследования, но в то же время не быть слишком большой (тогда она становится контрпродуктивной). Принцип такой: </a:t>
            </a:r>
            <a:r>
              <a:rPr lang="ru-RU" sz="2400" b="1" dirty="0"/>
              <a:t>если информация начинает повторяться, значит, пора остановиться.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Перестали появляться новые кластеры.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7017"/>
            <a:ext cx="11115261" cy="1030029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Качественные исследования:</a:t>
            </a:r>
            <a:br>
              <a:rPr lang="ru-RU" dirty="0"/>
            </a:br>
            <a:r>
              <a:rPr lang="ru-RU" sz="4900" dirty="0"/>
              <a:t>Юзабилити-тесты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141"/>
            <a:ext cx="10515600" cy="55684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Наблюдают</a:t>
            </a:r>
            <a:r>
              <a:rPr lang="ru-RU" sz="2000" dirty="0"/>
              <a:t> за тем, как пользователь </a:t>
            </a:r>
            <a:r>
              <a:rPr lang="ru-RU" sz="2000" b="1" dirty="0"/>
              <a:t>использует сервис</a:t>
            </a:r>
            <a:r>
              <a:rPr lang="ru-RU" sz="2000" dirty="0"/>
              <a:t>, какие функции для него наиболее значимы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Наблюдаем из соседней комнаты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Специальный софт: транслируем экран пользователя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Человеку даётся </a:t>
            </a:r>
            <a:r>
              <a:rPr lang="ru-RU" sz="2000" b="1" dirty="0"/>
              <a:t>задание</a:t>
            </a:r>
            <a:r>
              <a:rPr lang="ru-RU" sz="2000" dirty="0"/>
              <a:t>, которое он должен выполнить</a:t>
            </a:r>
            <a:r>
              <a:rPr lang="en-US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Создать объявление на </a:t>
            </a:r>
            <a:r>
              <a:rPr lang="en-US" sz="1800" dirty="0"/>
              <a:t>Avito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Построить маршрут в Яндекс.Навигаторе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заказать хостинг в </a:t>
            </a:r>
            <a:r>
              <a:rPr lang="en-US" sz="1800" dirty="0"/>
              <a:t>REG.RU</a:t>
            </a:r>
            <a:r>
              <a:rPr lang="ru-RU" sz="1800" dirty="0"/>
              <a:t> — пример из жизни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Виды юзабилити-тестов: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модерируемые — когда вы присутствуете на исследовании, общаетесь с респондентом и наблюдаете за ним,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немодерируемые— для чистоты эксперимента, не подсказываем и не проявляем эмоций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тестировать как свои продукты, так и продукты конкурентов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чтобы понять, какие плюсы и минусы есть у нынешних решений.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Преимущество: Их легко проводить дистанционно, например, используя </a:t>
            </a:r>
            <a:r>
              <a:rPr lang="en" sz="2000" dirty="0"/>
              <a:t>TeamViewer </a:t>
            </a:r>
            <a:r>
              <a:rPr lang="ru-RU" sz="2000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2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8"/>
            <a:ext cx="10515600" cy="53273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Юзабилити-тестирования проводят не только </a:t>
            </a:r>
            <a:r>
              <a:rPr lang="ru-RU" sz="2400" b="1" dirty="0"/>
              <a:t>на прототипах</a:t>
            </a:r>
            <a:r>
              <a:rPr lang="ru-RU" sz="2400" dirty="0"/>
              <a:t>, но и с </a:t>
            </a:r>
            <a:r>
              <a:rPr lang="ru-RU" sz="2400" b="1" dirty="0"/>
              <a:t>работающими сервисами</a:t>
            </a:r>
            <a:r>
              <a:rPr lang="ru-RU" sz="2400" dirty="0"/>
              <a:t>. Ситуации, когда это полезно: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менеджер продуктов присоединился к команде уже работающего продукта. Тестирование </a:t>
            </a:r>
            <a:r>
              <a:rPr lang="ru-RU" sz="2400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sz="2400" dirty="0"/>
              <a:t>и возможных доработках.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Особенно полезно, если менеджер продуктов выступит </a:t>
            </a:r>
            <a:r>
              <a:rPr lang="ru-RU" sz="2000" b="1" dirty="0"/>
              <a:t>модератором</a:t>
            </a:r>
            <a:r>
              <a:rPr lang="ru-RU" sz="2000" dirty="0"/>
              <a:t> (или как минимум </a:t>
            </a:r>
            <a:r>
              <a:rPr lang="ru-RU" sz="2000" b="1" dirty="0"/>
              <a:t>наблюдателем</a:t>
            </a:r>
            <a:r>
              <a:rPr lang="ru-RU" sz="2000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 развивается в конкурентной среде, у него много аналогов. В этом случае </a:t>
            </a:r>
            <a:r>
              <a:rPr lang="ru-RU" sz="2400" b="1" dirty="0"/>
              <a:t>важно тестировать </a:t>
            </a:r>
            <a:r>
              <a:rPr lang="ru-RU" sz="2400" dirty="0"/>
              <a:t>не только собственный продукт, но и </a:t>
            </a:r>
            <a:r>
              <a:rPr lang="ru-RU" sz="2400" b="1" dirty="0"/>
              <a:t>продукты конкурентов</a:t>
            </a:r>
            <a:r>
              <a:rPr lang="ru-RU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Так мы сможем увидеть их </a:t>
            </a:r>
            <a:r>
              <a:rPr lang="ru-RU" sz="2000" b="1" dirty="0"/>
              <a:t>сильные и слабые стороны</a:t>
            </a:r>
            <a:r>
              <a:rPr lang="ru-RU" sz="2000" dirty="0"/>
              <a:t>, выбрать для своего продукта самые </a:t>
            </a:r>
            <a:r>
              <a:rPr lang="ru-RU" sz="2000" b="1" dirty="0"/>
              <a:t>удачные решения</a:t>
            </a:r>
            <a:r>
              <a:rPr lang="ru-RU" sz="2000" dirty="0"/>
              <a:t> или </a:t>
            </a:r>
            <a:r>
              <a:rPr lang="ru-RU" sz="2000" b="1" dirty="0"/>
              <a:t>отбросить</a:t>
            </a:r>
            <a:r>
              <a:rPr lang="ru-RU" sz="2000" dirty="0"/>
              <a:t> заведомо </a:t>
            </a:r>
            <a:r>
              <a:rPr lang="ru-RU" sz="2000" b="1" dirty="0"/>
              <a:t>неудобные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2494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91139" y="2028082"/>
            <a:ext cx="5647055" cy="2844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400" b="1" dirty="0">
                <a:solidFill>
                  <a:srgbClr val="0432FF"/>
                </a:solidFill>
              </a:rPr>
              <a:t>42</a:t>
            </a:r>
            <a:r>
              <a:rPr sz="2400" b="1" dirty="0">
                <a:solidFill>
                  <a:srgbClr val="0432FF"/>
                </a:solidFill>
              </a:rPr>
              <a:t>% стартапов</a:t>
            </a:r>
            <a:r>
              <a:rPr lang="ru-RU" sz="2400" b="1" dirty="0"/>
              <a:t> </a:t>
            </a:r>
            <a:r>
              <a:rPr lang="ru-RU" sz="2400" dirty="0"/>
              <a:t>умирают поскольку продукт не кому не нужен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432FF"/>
                </a:solidFill>
              </a:rPr>
              <a:t>No market need</a:t>
            </a:r>
            <a:r>
              <a:rPr lang="en-US" sz="2400" dirty="0"/>
              <a:t>)</a:t>
            </a:r>
            <a:r>
              <a:rPr sz="2400" dirty="0"/>
              <a:t>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ru-RU" sz="2400" dirty="0"/>
              <a:t>Опыт продактов говорит о том, что</a:t>
            </a:r>
            <a:br>
              <a:rPr lang="ru-RU" sz="2400" dirty="0"/>
            </a:br>
            <a:r>
              <a:rPr lang="ru-RU" sz="2400" b="1" dirty="0">
                <a:solidFill>
                  <a:srgbClr val="0432FF"/>
                </a:solidFill>
              </a:rPr>
              <a:t>не подтверждаются 9 из 10 гипотез</a:t>
            </a:r>
            <a:r>
              <a:rPr lang="ru-RU" sz="2400" dirty="0"/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/>
              <a:t>Главная причина провала стартапов —</a:t>
            </a: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продукт не нужен клиенту</a:t>
            </a:r>
            <a:r>
              <a:rPr sz="2400" dirty="0"/>
              <a:t>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092E39E-36A1-4A30-DECA-E3BA22740CE2}"/>
              </a:ext>
            </a:extLst>
          </p:cNvPr>
          <p:cNvSpPr txBox="1">
            <a:spLocks/>
          </p:cNvSpPr>
          <p:nvPr/>
        </p:nvSpPr>
        <p:spPr>
          <a:xfrm>
            <a:off x="6003234" y="380304"/>
            <a:ext cx="594776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Причины провала стартапов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0556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033670"/>
            <a:ext cx="11229410" cy="5824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Во время тестирования детальных прототипов исследователи проверяют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насколько </a:t>
            </a:r>
            <a:r>
              <a:rPr lang="ru-RU" sz="2000" b="1" dirty="0"/>
              <a:t>естественно</a:t>
            </a:r>
            <a:r>
              <a:rPr lang="ru-RU" sz="2000" dirty="0"/>
              <a:t> для пользователей </a:t>
            </a:r>
            <a:r>
              <a:rPr lang="ru-RU" sz="2000" b="1" dirty="0"/>
              <a:t>выполняются</a:t>
            </a:r>
            <a:r>
              <a:rPr lang="ru-RU" sz="2000" dirty="0"/>
              <a:t> отдельные </a:t>
            </a:r>
            <a:r>
              <a:rPr lang="ru-RU" sz="2000" b="1" dirty="0"/>
              <a:t>сценарии</a:t>
            </a:r>
            <a:r>
              <a:rPr lang="ru-RU" sz="2000" dirty="0"/>
              <a:t> в продукте,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как пользователи читают и воспринимают интерфейсные </a:t>
            </a:r>
            <a:r>
              <a:rPr lang="ru-RU" sz="2000" b="1" dirty="0"/>
              <a:t>тексты</a:t>
            </a:r>
            <a:endParaRPr lang="en-US" sz="2000" b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можно даже оценить удобство конкретного </a:t>
            </a:r>
            <a:r>
              <a:rPr lang="ru-RU" sz="2000" b="1" dirty="0"/>
              <a:t>интерфейсного элемента</a:t>
            </a:r>
            <a:r>
              <a:rPr lang="ru-RU" sz="2000" dirty="0"/>
              <a:t>, узнать, находят ли его пользователи,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2000" dirty="0"/>
              <a:t>Факты про </a:t>
            </a:r>
            <a:r>
              <a:rPr lang="en-US" sz="2000" dirty="0"/>
              <a:t>UX-</a:t>
            </a:r>
            <a:r>
              <a:rPr lang="ru-RU" sz="2000" dirty="0"/>
              <a:t>исследования: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Чем более мелкий и интерактивный сценарий мы хотим протестировать, тем более детальный нужен прототип.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Вариант </a:t>
            </a:r>
            <a:r>
              <a:rPr lang="en-US" sz="2000" dirty="0"/>
              <a:t>usability-</a:t>
            </a:r>
            <a:r>
              <a:rPr lang="ru-RU" sz="2000" dirty="0"/>
              <a:t>исследования: «коридорное тестирование», но там мы можем попасть не в ЦА.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en-US" sz="2000" dirty="0"/>
              <a:t>UX-</a:t>
            </a:r>
            <a:r>
              <a:rPr lang="ru-RU" sz="2000" dirty="0"/>
              <a:t>исследования: модерируемые </a:t>
            </a:r>
            <a:r>
              <a:rPr lang="en-US" sz="2000" dirty="0"/>
              <a:t>/ </a:t>
            </a:r>
            <a:r>
              <a:rPr lang="ru-RU" sz="2000" dirty="0"/>
              <a:t>немодерируемые (автоматизированные).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Сервисы для создания прототипов: </a:t>
            </a:r>
            <a:r>
              <a:rPr lang="en" sz="2000" dirty="0"/>
              <a:t>Figma, Invision, Balsamiq, Marvell (</a:t>
            </a:r>
            <a:r>
              <a:rPr lang="ru-RU" sz="2000" dirty="0"/>
              <a:t>для мобильных устройств) или проектирование «в коде».</a:t>
            </a:r>
            <a:br>
              <a:rPr lang="ru-RU" sz="2000" dirty="0"/>
            </a:br>
            <a:r>
              <a:rPr lang="ru-RU" sz="2000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sz="2000" dirty="0"/>
              <a:t>UXcrowd, Maze, Loop11, </a:t>
            </a:r>
            <a:r>
              <a:rPr lang="ru-RU" sz="2000" dirty="0"/>
              <a:t>Фабуза и др. </a:t>
            </a:r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98779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954158"/>
            <a:ext cx="11290851" cy="57580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Тестирование концепции обычно проводится с модератором — «модерируемым </a:t>
            </a:r>
            <a:r>
              <a:rPr lang="en-US" sz="2000" dirty="0"/>
              <a:t>UX</a:t>
            </a:r>
            <a:r>
              <a:rPr lang="ru-RU" sz="2000" dirty="0"/>
              <a:t>-тестированием».</a:t>
            </a:r>
            <a:br>
              <a:rPr lang="ru-RU" sz="2000" dirty="0"/>
            </a:br>
            <a:r>
              <a:rPr lang="ru-RU" sz="2000" dirty="0"/>
              <a:t>Модератор </a:t>
            </a:r>
            <a:r>
              <a:rPr lang="ru-RU" sz="2000" b="1" dirty="0"/>
              <a:t>помогает создать во время сессии тестирования опыт, приближенный к реальному</a:t>
            </a:r>
            <a:r>
              <a:rPr lang="ru-RU" sz="2000" dirty="0"/>
              <a:t>, несмотря на низкую детализированность и неповоротливость прототипа: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меняет экраны,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может дорисовать недостающие элементы на бумажном прототипе,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А также: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наблюдает</a:t>
            </a:r>
            <a:r>
              <a:rPr lang="ru-RU" sz="2000" dirty="0"/>
              <a:t> за действиями респондента,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нужных местах задает </a:t>
            </a:r>
            <a:r>
              <a:rPr lang="ru-RU" sz="2000" b="1" dirty="0"/>
              <a:t>уточняющие вопросы</a:t>
            </a:r>
            <a:r>
              <a:rPr lang="ru-RU" sz="20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конце обычно проводит небольшое </a:t>
            </a:r>
            <a:r>
              <a:rPr lang="ru-RU" sz="2000" b="1" dirty="0"/>
              <a:t>обсуждение</a:t>
            </a:r>
            <a:r>
              <a:rPr lang="ru-RU" sz="2000" dirty="0"/>
              <a:t> полученного </a:t>
            </a:r>
            <a:r>
              <a:rPr lang="ru-RU" sz="2000" b="1" dirty="0"/>
              <a:t>опыта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Присутствие модератора </a:t>
            </a:r>
            <a:r>
              <a:rPr lang="ru-RU" sz="2000" b="1" dirty="0"/>
              <a:t>влияет на поведение респондентов</a:t>
            </a:r>
            <a:r>
              <a:rPr lang="ru-RU" sz="2000" dirty="0"/>
              <a:t>, но тестирование самых первых, низко-детализированных прототипов было бы невозможным без его участия.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Концепции и первые </a:t>
            </a:r>
            <a:r>
              <a:rPr lang="ru-RU" sz="2000" b="1" dirty="0"/>
              <a:t>грубые прототипы тестируют с модератором</a:t>
            </a:r>
            <a:r>
              <a:rPr lang="ru-RU" sz="2000" dirty="0"/>
              <a:t>, чтобы выявить «логические ошибки» в продукте как можно раньше.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 </a:t>
            </a:r>
            <a:r>
              <a:rPr lang="ru-RU" sz="2000" b="1" dirty="0"/>
              <a:t>тестирование детальных прототипов </a:t>
            </a:r>
            <a:r>
              <a:rPr lang="ru-RU" sz="2000" dirty="0"/>
              <a:t>помогает наблюдать более глубокое взаимодействие и оценивать собственно </a:t>
            </a:r>
            <a:r>
              <a:rPr lang="ru-RU" sz="2000" b="1" dirty="0"/>
              <a:t>«юзабилити» продукта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B675E-C352-8D7E-2D21-666062A7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DA4F8043-AB7E-1224-A0AB-CC92C07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678646"/>
              </p:ext>
            </p:extLst>
          </p:nvPr>
        </p:nvGraphicFramePr>
        <p:xfrm>
          <a:off x="727085" y="2747804"/>
          <a:ext cx="9852660" cy="3868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Количество человек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b="1" dirty="0"/>
                        <a:t>8-12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Запись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2000" dirty="0"/>
                        <a:t>Ведущий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sz="2000"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11162526-7137-6C0B-6041-668486767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0659"/>
            <a:ext cx="6846651" cy="96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80000"/>
              </a:lnSpc>
              <a:spcBef>
                <a:spcPts val="0"/>
              </a:spcBef>
            </a:pPr>
            <a:r>
              <a:rPr lang="ru-RU" sz="3200" dirty="0"/>
              <a:t>Качественные исследования:</a:t>
            </a:r>
            <a:br>
              <a:rPr lang="ru-RU" dirty="0"/>
            </a:br>
            <a:r>
              <a:rPr lang="ru-RU" dirty="0"/>
              <a:t>Фокус-группы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71D9C871-2A40-931D-3712-C00FCB73D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635"/>
            <a:ext cx="8013970" cy="13659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Метод исследования, при котором специально подготовленный человек по заранее подготовленном сценарию ведёт беседу одновременно с 8-12 приглашёнными для этого людьми из интересующей исследователя категории населения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760F26-61D5-0AE2-0C23-46C4C6DF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6265" r="2234" b="5810"/>
          <a:stretch/>
        </p:blipFill>
        <p:spPr>
          <a:xfrm>
            <a:off x="8751807" y="0"/>
            <a:ext cx="3440193" cy="21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3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B63E-C8FF-3502-F137-77D82E43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848B04-0D5B-BAB5-2CF7-6B89EC0CA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444" y="355956"/>
            <a:ext cx="10515600" cy="1423413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Фокус-группы:</a:t>
            </a:r>
            <a:br>
              <a:rPr lang="ru-RU" dirty="0"/>
            </a:br>
            <a:r>
              <a:rPr lang="ru-RU" dirty="0"/>
              <a:t>Зачем применяются?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D65F801-1F9C-0783-DCEC-CA3F92924B19}"/>
              </a:ext>
            </a:extLst>
          </p:cNvPr>
          <p:cNvGrpSpPr/>
          <p:nvPr/>
        </p:nvGrpSpPr>
        <p:grpSpPr>
          <a:xfrm>
            <a:off x="731837" y="2482831"/>
            <a:ext cx="727710" cy="725805"/>
            <a:chOff x="731837" y="2482831"/>
            <a:chExt cx="727710" cy="72580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7036A37-6C89-3E85-2F7E-3DB485980AAB}"/>
                </a:ext>
              </a:extLst>
            </p:cNvPr>
            <p:cNvSpPr/>
            <p:nvPr/>
          </p:nvSpPr>
          <p:spPr>
            <a:xfrm>
              <a:off x="898734" y="2648718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69">
                  <a:moveTo>
                    <a:pt x="197691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5" y="394368"/>
                  </a:lnTo>
                  <a:lnTo>
                    <a:pt x="197691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CBE1504-1C2A-C353-6145-8597BFE3A9AD}"/>
                </a:ext>
              </a:extLst>
            </p:cNvPr>
            <p:cNvSpPr/>
            <p:nvPr/>
          </p:nvSpPr>
          <p:spPr>
            <a:xfrm>
              <a:off x="731837" y="2482831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5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5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2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4E373D7-B3D6-05A0-D1A6-DA81E2756A83}"/>
                </a:ext>
              </a:extLst>
            </p:cNvPr>
            <p:cNvSpPr/>
            <p:nvPr/>
          </p:nvSpPr>
          <p:spPr>
            <a:xfrm>
              <a:off x="881030" y="2631014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98340F6-D090-4892-D965-CEE6E774A51B}"/>
                </a:ext>
              </a:extLst>
            </p:cNvPr>
            <p:cNvSpPr/>
            <p:nvPr/>
          </p:nvSpPr>
          <p:spPr>
            <a:xfrm>
              <a:off x="1052044" y="2714441"/>
              <a:ext cx="73660" cy="243840"/>
            </a:xfrm>
            <a:custGeom>
              <a:avLst/>
              <a:gdLst/>
              <a:ahLst/>
              <a:cxnLst/>
              <a:rect l="l" t="t" r="r" b="b"/>
              <a:pathLst>
                <a:path w="73659" h="243839">
                  <a:moveTo>
                    <a:pt x="7333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73337" y="0"/>
                  </a:lnTo>
                  <a:lnTo>
                    <a:pt x="7333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3424563F-3F32-98E9-FE77-AA773C3F6107}"/>
              </a:ext>
            </a:extLst>
          </p:cNvPr>
          <p:cNvSpPr txBox="1"/>
          <p:nvPr/>
        </p:nvSpPr>
        <p:spPr>
          <a:xfrm>
            <a:off x="1039344" y="2693613"/>
            <a:ext cx="99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1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3EDCAEF9-89EA-75BB-30A5-606BE41EF97D}"/>
              </a:ext>
            </a:extLst>
          </p:cNvPr>
          <p:cNvGrpSpPr/>
          <p:nvPr/>
        </p:nvGrpSpPr>
        <p:grpSpPr>
          <a:xfrm>
            <a:off x="731837" y="3547702"/>
            <a:ext cx="727710" cy="725805"/>
            <a:chOff x="731837" y="3547702"/>
            <a:chExt cx="727710" cy="725805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E938BB-DE2D-B844-926A-F002C2418337}"/>
                </a:ext>
              </a:extLst>
            </p:cNvPr>
            <p:cNvSpPr/>
            <p:nvPr/>
          </p:nvSpPr>
          <p:spPr>
            <a:xfrm>
              <a:off x="898734" y="3713589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C8A9760-EE5B-FA8F-B4E9-23377AD821A1}"/>
                </a:ext>
              </a:extLst>
            </p:cNvPr>
            <p:cNvSpPr/>
            <p:nvPr/>
          </p:nvSpPr>
          <p:spPr>
            <a:xfrm>
              <a:off x="731837" y="3547702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1"/>
                  </a:moveTo>
                  <a:lnTo>
                    <a:pt x="360270" y="725571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2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2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1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006CFC0-E466-C079-19A7-54C5D6001201}"/>
                </a:ext>
              </a:extLst>
            </p:cNvPr>
            <p:cNvSpPr/>
            <p:nvPr/>
          </p:nvSpPr>
          <p:spPr>
            <a:xfrm>
              <a:off x="881030" y="3695885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9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6" y="214890"/>
                  </a:lnTo>
                  <a:lnTo>
                    <a:pt x="407855" y="169732"/>
                  </a:lnTo>
                  <a:lnTo>
                    <a:pt x="392961" y="128248"/>
                  </a:lnTo>
                  <a:lnTo>
                    <a:pt x="369599" y="91633"/>
                  </a:lnTo>
                  <a:lnTo>
                    <a:pt x="338966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3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4C29E0D6-0251-9574-2E40-63139B9E19D1}"/>
                </a:ext>
              </a:extLst>
            </p:cNvPr>
            <p:cNvSpPr/>
            <p:nvPr/>
          </p:nvSpPr>
          <p:spPr>
            <a:xfrm>
              <a:off x="1039338" y="3767349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69" h="243839">
                  <a:moveTo>
                    <a:pt x="115389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5389" y="0"/>
                  </a:lnTo>
                  <a:lnTo>
                    <a:pt x="115389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707C740C-81C5-C40B-1D76-808C517280E2}"/>
              </a:ext>
            </a:extLst>
          </p:cNvPr>
          <p:cNvSpPr txBox="1"/>
          <p:nvPr/>
        </p:nvSpPr>
        <p:spPr>
          <a:xfrm>
            <a:off x="1026638" y="3746521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6F9487FB-18DC-3978-13BD-C9B4A81268C1}"/>
              </a:ext>
            </a:extLst>
          </p:cNvPr>
          <p:cNvGrpSpPr/>
          <p:nvPr/>
        </p:nvGrpSpPr>
        <p:grpSpPr>
          <a:xfrm>
            <a:off x="731837" y="4589423"/>
            <a:ext cx="727710" cy="725805"/>
            <a:chOff x="731837" y="4589423"/>
            <a:chExt cx="727710" cy="72580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AD5BCE31-FB0E-C392-6C5B-C62FE2B2EA32}"/>
                </a:ext>
              </a:extLst>
            </p:cNvPr>
            <p:cNvSpPr/>
            <p:nvPr/>
          </p:nvSpPr>
          <p:spPr>
            <a:xfrm>
              <a:off x="898734" y="4755310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AF9EC3D6-FA12-5E7D-9F68-B257B667A551}"/>
                </a:ext>
              </a:extLst>
            </p:cNvPr>
            <p:cNvSpPr/>
            <p:nvPr/>
          </p:nvSpPr>
          <p:spPr>
            <a:xfrm>
              <a:off x="731837" y="4589423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30"/>
                  </a:lnTo>
                  <a:lnTo>
                    <a:pt x="3963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7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7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8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9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8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9"/>
                  </a:lnTo>
                  <a:lnTo>
                    <a:pt x="727368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D6FBB122-B8EF-5A47-AB27-67D76BEE2C99}"/>
                </a:ext>
              </a:extLst>
            </p:cNvPr>
            <p:cNvSpPr/>
            <p:nvPr/>
          </p:nvSpPr>
          <p:spPr>
            <a:xfrm>
              <a:off x="881030" y="4737606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80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4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ED566BAA-8DF4-E067-21FC-C3B5753F7076}"/>
                </a:ext>
              </a:extLst>
            </p:cNvPr>
            <p:cNvSpPr/>
            <p:nvPr/>
          </p:nvSpPr>
          <p:spPr>
            <a:xfrm>
              <a:off x="1038232" y="4821033"/>
              <a:ext cx="114935" cy="243840"/>
            </a:xfrm>
            <a:custGeom>
              <a:avLst/>
              <a:gdLst/>
              <a:ahLst/>
              <a:cxnLst/>
              <a:rect l="l" t="t" r="r" b="b"/>
              <a:pathLst>
                <a:path w="114934" h="243839">
                  <a:moveTo>
                    <a:pt x="11457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577" y="0"/>
                  </a:lnTo>
                  <a:lnTo>
                    <a:pt x="11457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5B463025-4FB6-D020-F801-28D6E8812606}"/>
              </a:ext>
            </a:extLst>
          </p:cNvPr>
          <p:cNvSpPr txBox="1"/>
          <p:nvPr/>
        </p:nvSpPr>
        <p:spPr>
          <a:xfrm>
            <a:off x="1025532" y="4800205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52DE3FF3-B8CB-A987-B19B-4D1286D6F912}"/>
              </a:ext>
            </a:extLst>
          </p:cNvPr>
          <p:cNvGrpSpPr/>
          <p:nvPr/>
        </p:nvGrpSpPr>
        <p:grpSpPr>
          <a:xfrm>
            <a:off x="6754794" y="2469739"/>
            <a:ext cx="727710" cy="725805"/>
            <a:chOff x="6754794" y="2469739"/>
            <a:chExt cx="727710" cy="725805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CB4F8E04-121E-5778-43DE-AF25F29FFF49}"/>
                </a:ext>
              </a:extLst>
            </p:cNvPr>
            <p:cNvSpPr/>
            <p:nvPr/>
          </p:nvSpPr>
          <p:spPr>
            <a:xfrm>
              <a:off x="6921691" y="2635626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69">
                  <a:moveTo>
                    <a:pt x="197690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4" y="394368"/>
                  </a:lnTo>
                  <a:lnTo>
                    <a:pt x="197690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C0D86F3F-1930-BBA5-A1B0-731ECDC34551}"/>
                </a:ext>
              </a:extLst>
            </p:cNvPr>
            <p:cNvSpPr/>
            <p:nvPr/>
          </p:nvSpPr>
          <p:spPr>
            <a:xfrm>
              <a:off x="6754794" y="2469739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5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29"/>
                  </a:lnTo>
                  <a:lnTo>
                    <a:pt x="3962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5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8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8"/>
                  </a:lnTo>
                  <a:lnTo>
                    <a:pt x="727367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8314FD5E-2CF7-8C0C-7177-888F155E79BE}"/>
                </a:ext>
              </a:extLst>
            </p:cNvPr>
            <p:cNvSpPr/>
            <p:nvPr/>
          </p:nvSpPr>
          <p:spPr>
            <a:xfrm>
              <a:off x="6903987" y="2617922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8B0D3752-E9CB-4DF3-A843-333385B17060}"/>
              </a:ext>
            </a:extLst>
          </p:cNvPr>
          <p:cNvSpPr txBox="1"/>
          <p:nvPr/>
        </p:nvSpPr>
        <p:spPr>
          <a:xfrm>
            <a:off x="7051337" y="2697854"/>
            <a:ext cx="147320" cy="243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16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37EF5A12-4187-85CB-83DF-BEBF8FC46C68}"/>
              </a:ext>
            </a:extLst>
          </p:cNvPr>
          <p:cNvGrpSpPr/>
          <p:nvPr/>
        </p:nvGrpSpPr>
        <p:grpSpPr>
          <a:xfrm>
            <a:off x="6754794" y="3529357"/>
            <a:ext cx="727710" cy="725805"/>
            <a:chOff x="6754794" y="3529357"/>
            <a:chExt cx="727710" cy="72580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668BDAC-4E92-CE7B-14FA-9AC4A8AA4D79}"/>
                </a:ext>
              </a:extLst>
            </p:cNvPr>
            <p:cNvSpPr/>
            <p:nvPr/>
          </p:nvSpPr>
          <p:spPr>
            <a:xfrm>
              <a:off x="6921691" y="3695244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70">
                  <a:moveTo>
                    <a:pt x="197690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4" y="394368"/>
                  </a:lnTo>
                  <a:lnTo>
                    <a:pt x="197690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AF79ECCA-0608-3AE8-3F2A-BF29572A1973}"/>
                </a:ext>
              </a:extLst>
            </p:cNvPr>
            <p:cNvSpPr/>
            <p:nvPr/>
          </p:nvSpPr>
          <p:spPr>
            <a:xfrm>
              <a:off x="6754794" y="3529357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4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30"/>
                  </a:lnTo>
                  <a:lnTo>
                    <a:pt x="3962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6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4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9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6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9"/>
                  </a:lnTo>
                  <a:lnTo>
                    <a:pt x="727367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BC0F9232-B3AB-E739-28D6-51FF6B2FC4A2}"/>
                </a:ext>
              </a:extLst>
            </p:cNvPr>
            <p:cNvSpPr/>
            <p:nvPr/>
          </p:nvSpPr>
          <p:spPr>
            <a:xfrm>
              <a:off x="6903987" y="3677540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3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5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3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260A9F47-4DB8-B94A-C4C4-285DA6633622}"/>
                </a:ext>
              </a:extLst>
            </p:cNvPr>
            <p:cNvSpPr/>
            <p:nvPr/>
          </p:nvSpPr>
          <p:spPr>
            <a:xfrm>
              <a:off x="7060987" y="3757472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70" h="243839">
                  <a:moveTo>
                    <a:pt x="114983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983" y="0"/>
                  </a:lnTo>
                  <a:lnTo>
                    <a:pt x="114983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483015C9-A6C7-F9DF-1964-638C344758D5}"/>
              </a:ext>
            </a:extLst>
          </p:cNvPr>
          <p:cNvSpPr txBox="1"/>
          <p:nvPr/>
        </p:nvSpPr>
        <p:spPr>
          <a:xfrm>
            <a:off x="7048286" y="3736644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40B1F98E-9885-FC60-18B6-3DDA23ECFEB1}"/>
              </a:ext>
            </a:extLst>
          </p:cNvPr>
          <p:cNvSpPr txBox="1"/>
          <p:nvPr/>
        </p:nvSpPr>
        <p:spPr>
          <a:xfrm>
            <a:off x="1825071" y="2502581"/>
            <a:ext cx="3827583" cy="6386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для анализа потребительского поведения</a:t>
            </a: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FD6873C2-F41D-4658-F184-EE3C3A1A1D82}"/>
              </a:ext>
            </a:extLst>
          </p:cNvPr>
          <p:cNvSpPr txBox="1"/>
          <p:nvPr/>
        </p:nvSpPr>
        <p:spPr>
          <a:xfrm>
            <a:off x="1795723" y="4469164"/>
            <a:ext cx="4289425" cy="125418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для выявления мнений клиентов о компании и ее конкурентах, о предложении, с которым они выходят на рынок</a:t>
            </a: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69BF7392-DA60-8969-AD28-0804A4634048}"/>
              </a:ext>
            </a:extLst>
          </p:cNvPr>
          <p:cNvSpPr txBox="1"/>
          <p:nvPr/>
        </p:nvSpPr>
        <p:spPr>
          <a:xfrm>
            <a:off x="1836104" y="3483718"/>
            <a:ext cx="4107495" cy="6386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для тестирования материалов (продуктов, упаковки, промо и т.д.)</a:t>
            </a: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06DC6C11-93D8-3DB6-CA17-5A848E810093}"/>
              </a:ext>
            </a:extLst>
          </p:cNvPr>
          <p:cNvSpPr txBox="1"/>
          <p:nvPr/>
        </p:nvSpPr>
        <p:spPr>
          <a:xfrm>
            <a:off x="7694451" y="2448399"/>
            <a:ext cx="3544395" cy="6386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генерация новых идей (продуктов, упаковки, рекламы)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2A7601CD-3A05-0A13-C486-730A0C907CCE}"/>
              </a:ext>
            </a:extLst>
          </p:cNvPr>
          <p:cNvSpPr txBox="1"/>
          <p:nvPr/>
        </p:nvSpPr>
        <p:spPr>
          <a:xfrm>
            <a:off x="7694451" y="3489313"/>
            <a:ext cx="3765712" cy="94641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sz="2000" dirty="0"/>
              <a:t>выявление </a:t>
            </a:r>
            <a:r>
              <a:rPr lang="en-US" sz="2000" dirty="0"/>
              <a:t>«</a:t>
            </a:r>
            <a:r>
              <a:rPr lang="ru-RU" sz="2000" dirty="0"/>
              <a:t>инсайтов</a:t>
            </a:r>
            <a:r>
              <a:rPr lang="en-US" sz="2000" dirty="0"/>
              <a:t>»</a:t>
            </a:r>
            <a:r>
              <a:rPr lang="ru-RU" sz="2000" dirty="0"/>
              <a:t>, скрытых мотивов / проблем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94949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87549"/>
            <a:ext cx="10515600" cy="1023225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Качественные исследования:</a:t>
            </a:r>
            <a:br>
              <a:rPr lang="ru-RU" dirty="0"/>
            </a:br>
            <a:r>
              <a:rPr lang="ru-RU" dirty="0"/>
              <a:t>Фокус-группы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085259"/>
            <a:ext cx="10868891" cy="55948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Один сегмент из ЦА!</a:t>
            </a:r>
            <a:r>
              <a:rPr lang="ru-RU" sz="2000" dirty="0"/>
              <a:t>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sz="2000" dirty="0"/>
            </a:br>
            <a:r>
              <a:rPr lang="ru-RU" sz="2000" b="1" dirty="0"/>
              <a:t>Если у продукта очень широкая ЦА — проводят несколько фокус-групп.</a:t>
            </a:r>
            <a:endParaRPr lang="ru-RU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Фокус-группы позволяют выявить </a:t>
            </a:r>
            <a:r>
              <a:rPr lang="ru-RU" sz="2000" b="1" dirty="0"/>
              <a:t>основные проблемы продукта</a:t>
            </a:r>
            <a:r>
              <a:rPr lang="ru-RU" sz="2000" dirty="0"/>
              <a:t> / </a:t>
            </a:r>
            <a:r>
              <a:rPr lang="ru-RU" sz="2000" b="1" dirty="0"/>
              <a:t>проблемы людей</a:t>
            </a:r>
            <a:r>
              <a:rPr lang="ru-RU" sz="2000" dirty="0"/>
              <a:t> / </a:t>
            </a:r>
            <a:r>
              <a:rPr lang="ru-RU" sz="2000" b="1" dirty="0"/>
              <a:t>их предпочтения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Используется метод </a:t>
            </a:r>
            <a:r>
              <a:rPr lang="ru-RU" sz="2000" b="1" dirty="0"/>
              <a:t>глубинных интервью</a:t>
            </a:r>
            <a:r>
              <a:rPr lang="ru-RU" sz="2000" dirty="0"/>
              <a:t>, однако продакт-менеджер общается не с одним пользователем, а с группой из нескольких человек.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Позволяет </a:t>
            </a:r>
            <a:r>
              <a:rPr lang="ru-RU" sz="2000" b="1" dirty="0"/>
              <a:t>удешевить</a:t>
            </a:r>
            <a:r>
              <a:rPr lang="ru-RU" sz="2000" dirty="0"/>
              <a:t> проведение интервью (за счёт меньших затрат времени) и обнаружить ключевые проблемы.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У одного человека каких-то мыслей может не возникнуть, но они могут </a:t>
            </a:r>
            <a:r>
              <a:rPr lang="ru-RU" sz="2000" b="1" dirty="0"/>
              <a:t>всплыть в дискуссии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Недостаток: </a:t>
            </a:r>
            <a:r>
              <a:rPr lang="ru-RU" sz="2000" b="1" dirty="0"/>
              <a:t>групповая динамика</a:t>
            </a:r>
            <a:r>
              <a:rPr lang="ru-RU" sz="2000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E91E98-FA7F-5A0C-19DC-16BE704F2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4818" y="-17956"/>
            <a:ext cx="2637182" cy="14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166344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123258"/>
            <a:ext cx="11009846" cy="546307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Преимущества фокус-группы перед интервью: 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Скорость сбора данных.</a:t>
            </a:r>
            <a:r>
              <a:rPr lang="ru-RU" sz="2400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Влияние участников</a:t>
            </a:r>
            <a:r>
              <a:rPr lang="ru-RU" sz="2000" dirty="0"/>
              <a:t> фокус-группы </a:t>
            </a:r>
            <a:r>
              <a:rPr lang="ru-RU" sz="2000" b="1" dirty="0"/>
              <a:t>друг на друга</a:t>
            </a:r>
            <a:r>
              <a:rPr lang="ru-RU" sz="2000" dirty="0"/>
              <a:t> расценивается как негативный и даже опасный момент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Но в этом влиянии есть и сильная сторона: в группе люди больше </a:t>
            </a:r>
            <a:r>
              <a:rPr lang="ru-RU" sz="2000" b="1" dirty="0"/>
              <a:t>склонны делиться мнениями</a:t>
            </a:r>
            <a:r>
              <a:rPr lang="ru-RU" sz="2000" dirty="0"/>
              <a:t>, чем в строгой обстановке тет-а-тет на интервью.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Реплика одного респондента вызывает ответную реакцию другого, наталкивает на размышления и воспоминания, </a:t>
            </a:r>
            <a:r>
              <a:rPr lang="ru-RU" sz="2000" b="1" dirty="0"/>
              <a:t>обсуждения</a:t>
            </a:r>
            <a:r>
              <a:rPr lang="ru-RU" sz="2000" dirty="0"/>
              <a:t> получаются более живыми и эмоциональными, </a:t>
            </a:r>
            <a:r>
              <a:rPr lang="ru-RU" sz="2000" b="1" dirty="0"/>
              <a:t>проявляются важные и острые темы</a:t>
            </a:r>
            <a:r>
              <a:rPr lang="ru-RU" sz="2000" dirty="0"/>
              <a:t>. 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198621"/>
            <a:ext cx="5923577" cy="798656"/>
          </a:xfrm>
        </p:spPr>
        <p:txBody>
          <a:bodyPr/>
          <a:lstStyle/>
          <a:p>
            <a:r>
              <a:rPr lang="ru-RU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997278"/>
            <a:ext cx="11543792" cy="5715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Этнографическое исследование</a:t>
            </a:r>
            <a:r>
              <a:rPr lang="ru-RU" sz="2000" dirty="0"/>
              <a:t>, </a:t>
            </a:r>
            <a:r>
              <a:rPr lang="ru-RU" sz="2000" b="1" dirty="0"/>
              <a:t>полевое исследование</a:t>
            </a:r>
            <a:r>
              <a:rPr lang="ru-RU" sz="2000" dirty="0"/>
              <a:t> (или наблюдение),</a:t>
            </a:r>
            <a:br>
              <a:rPr lang="ru-RU" sz="2000" dirty="0"/>
            </a:br>
            <a:r>
              <a:rPr lang="ru-RU" sz="2000" b="1" dirty="0"/>
              <a:t>контекстное исследование</a:t>
            </a:r>
            <a:r>
              <a:rPr lang="en-US" sz="2000" b="1" dirty="0"/>
              <a:t>, </a:t>
            </a:r>
            <a:r>
              <a:rPr lang="ru-RU" sz="2000" b="1" dirty="0"/>
              <a:t>включённое исследование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u="sng" dirty="0"/>
              <a:t>Наблюдение за поведением людей в «естественной среде обитания»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Наблюдаем: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Преимущества в сравнении с интервью: </a:t>
            </a:r>
            <a:r>
              <a:rPr lang="ru-RU" sz="2000" b="1" dirty="0"/>
              <a:t>человек может действовать «на автомате»</a:t>
            </a:r>
            <a:r>
              <a:rPr lang="ru-RU" sz="2000" dirty="0"/>
              <a:t>, а элементы обстановки могут быть настолько привычными, что он просто </a:t>
            </a:r>
            <a:r>
              <a:rPr lang="ru-RU" sz="2000" b="1" dirty="0"/>
              <a:t>не сможет их отрефлексировать</a:t>
            </a:r>
            <a:r>
              <a:rPr lang="ru-RU" sz="2000" dirty="0"/>
              <a:t> и рассказать интервьюеру, даже если очень постарается.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повар на кухне / оленевод крайнего севера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9137074" cy="734806"/>
          </a:xfrm>
        </p:spPr>
        <p:txBody>
          <a:bodyPr>
            <a:normAutofit/>
          </a:bodyPr>
          <a:lstStyle/>
          <a:p>
            <a:r>
              <a:rPr lang="ru-RU" sz="3600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9464"/>
            <a:ext cx="10515600" cy="58519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Наблюдение может быть: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скрытым</a:t>
            </a:r>
            <a:r>
              <a:rPr lang="ru-RU" sz="2000" dirty="0"/>
              <a:t> (участники не знают о наблюдателе, он остается в</a:t>
            </a:r>
            <a:br>
              <a:rPr lang="en-US" sz="2000" dirty="0"/>
            </a:br>
            <a:r>
              <a:rPr lang="ru-RU" sz="2000" dirty="0"/>
              <a:t>стороне и не включается в ситуацию взаимодействия),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открытым</a:t>
            </a:r>
            <a:r>
              <a:rPr lang="ru-RU" sz="2000" dirty="0"/>
              <a:t> (участники знают, что за ними наблюдают, но могут</a:t>
            </a:r>
            <a:br>
              <a:rPr lang="en-US" sz="2000" dirty="0"/>
            </a:br>
            <a:r>
              <a:rPr lang="ru-RU" sz="2000" dirty="0"/>
              <a:t>не знать истинных целей и гипотез исследования).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Пример с Додо-Пицца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2C4DA8"/>
                </a:solidFill>
              </a:rPr>
              <a:t>Экстремальный пример этно-исследования</a:t>
            </a:r>
            <a:r>
              <a:rPr lang="en-US" sz="2000" dirty="0">
                <a:solidFill>
                  <a:srgbClr val="2C4DA8"/>
                </a:solidFill>
              </a:rPr>
              <a:t>: </a:t>
            </a:r>
            <a:r>
              <a:rPr lang="ru-RU" sz="2000" b="1" dirty="0"/>
              <a:t>Кейс: </a:t>
            </a:r>
            <a:r>
              <a:rPr lang="en" sz="2000" b="1" dirty="0"/>
              <a:t>B2B-</a:t>
            </a:r>
            <a:r>
              <a:rPr lang="ru-RU" sz="2000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en-US" sz="2000" dirty="0"/>
              <a:t>«</a:t>
            </a:r>
            <a:r>
              <a:rPr lang="ru-RU" sz="2000" dirty="0"/>
              <a:t>Участвуя в заказной разработке профессионального </a:t>
            </a:r>
            <a:r>
              <a:rPr lang="en" sz="2000" dirty="0"/>
              <a:t>B2B-</a:t>
            </a:r>
            <a:r>
              <a:rPr lang="ru-RU" sz="2000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sz="2000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</a:t>
            </a:r>
            <a:r>
              <a:rPr lang="en-US" sz="2000" dirty="0"/>
              <a:t>»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E1AE6D-F3B1-C33B-B8A8-4D22F4C4F3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Смешанные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Опросы</a:t>
            </a:r>
          </a:p>
          <a:p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  <a:p>
            <a:r>
              <a:rPr lang="ru-RU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507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0490" y="1589521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3255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85858" y="1589521"/>
            <a:ext cx="121539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Build entire Product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24002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81244" y="1713346"/>
            <a:ext cx="1639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Find Customers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2507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0490" y="3520897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463255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46804" y="3644722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dirty="0"/>
              <a:t>Build MVP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724002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1729" y="3520897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202507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0614" y="5452271"/>
            <a:ext cx="103060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Customer Needs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63255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46804" y="5576096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Build MVP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724002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31729" y="5452271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0715" y="5412371"/>
            <a:ext cx="11280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34EC"/>
                </a:solidFill>
                <a:cs typeface="Arial"/>
              </a:rPr>
              <a:t>Design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Thinking</a:t>
            </a:r>
            <a:endParaRPr sz="2000" dirty="0"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032" y="3294665"/>
            <a:ext cx="15527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34EC"/>
                </a:solidFill>
                <a:cs typeface="Arial"/>
              </a:rPr>
              <a:t>21st</a:t>
            </a:r>
            <a:r>
              <a:rPr sz="2000" b="1" spc="-9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70" dirty="0">
                <a:solidFill>
                  <a:srgbClr val="0034EC"/>
                </a:solidFill>
                <a:cs typeface="Arial"/>
              </a:rPr>
              <a:t>Lean</a:t>
            </a:r>
            <a:r>
              <a:rPr sz="20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30" dirty="0">
                <a:solidFill>
                  <a:srgbClr val="0034EC"/>
                </a:solidFill>
                <a:cs typeface="Arial"/>
              </a:rPr>
              <a:t>Tech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65" y="1534509"/>
            <a:ext cx="1556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0034EC"/>
                </a:solidFill>
                <a:cs typeface="Arial"/>
              </a:rPr>
              <a:t>20th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Tech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3660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93660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93660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8000" y="1426982"/>
            <a:ext cx="25727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Launch timing driven by </a:t>
            </a:r>
            <a:r>
              <a:rPr lang="en" b="1" dirty="0"/>
              <a:t>business plan</a:t>
            </a:r>
            <a:endParaRPr b="1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Hire sales staff</a:t>
            </a:r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9398000" y="3138119"/>
            <a:ext cx="2607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timing </a:t>
            </a:r>
            <a:r>
              <a:rPr b="1" dirty="0"/>
              <a:t>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98000" y="5257848"/>
            <a:ext cx="17951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59500" y="380305"/>
            <a:ext cx="1087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менялся подход к разработке продуктов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86"/>
            <a:ext cx="10515600" cy="1050382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Смешанные исследования:</a:t>
            </a:r>
            <a:br>
              <a:rPr lang="ru-RU" dirty="0"/>
            </a:br>
            <a:r>
              <a:rPr lang="ru-RU" sz="4900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8"/>
            <a:ext cx="10883630" cy="56031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отношенческое исследование /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Относят и к количественным и смешанным исследованиям (в зависит, есть ли открытые вопросы)</a:t>
            </a:r>
            <a:endParaRPr lang="ru-RU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200" dirty="0"/>
              <a:t>Гибкий инструмент исследования пользователей.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Их можно проводить в разнообразных контекстах: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размещая опрос на сайте,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через рассылку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через чат лояльных пользователей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после </a:t>
            </a:r>
            <a:r>
              <a:rPr lang="en-US" sz="2000" dirty="0"/>
              <a:t>UX-</a:t>
            </a:r>
            <a:r>
              <a:rPr lang="ru-RU" sz="2000" dirty="0"/>
              <a:t>тестирования удобства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Могут принести и количественные, и качественные данные: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Числа (усредняем, строим распределения)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Рейтинги (ранжируем варианты)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Выбор из опций: Какие варианты для выбора наиболее актуальны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Текст: Ответы на открытые вопросы. 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Выборка должна быть достаточного размера и соответствовать целевой аудитории (репрезентировать ее).</a:t>
            </a:r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39" y="170022"/>
            <a:ext cx="10515600" cy="1055113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Смешанные исследования:</a:t>
            </a:r>
            <a:br>
              <a:rPr lang="ru-RU" dirty="0"/>
            </a:br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0" y="1426791"/>
            <a:ext cx="6204626" cy="52852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MVP — </a:t>
            </a:r>
            <a:r>
              <a:rPr lang="en" sz="1600" b="0" i="0" dirty="0">
                <a:solidFill>
                  <a:srgbClr val="70757A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sz="2200" dirty="0"/>
              <a:t>Minimal Viable </a:t>
            </a:r>
            <a:r>
              <a:rPr lang="en-US" sz="2200" dirty="0"/>
              <a:t>(Valuable)</a:t>
            </a:r>
            <a:r>
              <a:rPr lang="ru-RU" sz="2200" dirty="0"/>
              <a:t> </a:t>
            </a:r>
            <a:r>
              <a:rPr lang="en" sz="2200" dirty="0"/>
              <a:t>Product</a:t>
            </a:r>
            <a:endParaRPr lang="ru-RU" sz="2200" dirty="0"/>
          </a:p>
          <a:p>
            <a:pPr>
              <a:lnSpc>
                <a:spcPct val="100000"/>
              </a:lnSpc>
            </a:pPr>
            <a:r>
              <a:rPr lang="en" sz="2200" dirty="0"/>
              <a:t>MVP — </a:t>
            </a:r>
            <a:r>
              <a:rPr lang="ru-RU" sz="2200" dirty="0"/>
              <a:t>это простейший работающий прототип сервиса, при помощи которого </a:t>
            </a:r>
            <a:r>
              <a:rPr lang="ru-RU" sz="2200" b="1" dirty="0"/>
              <a:t>тестируют спрос</a:t>
            </a:r>
            <a:r>
              <a:rPr lang="ru-RU" sz="2200" dirty="0"/>
              <a:t>, прежде чем начинать полномасштабную разработку. 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Страхует компанию от создания невостребованного продукта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Позволяет минимальными усилиями собрать информацию, чтобы: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доработать продукт в соответствии с запросами целевой аудитории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или полностью отказаться от неудачной идеи.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E452F9DE-F083-4114-99AE-BC73153CB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37"/>
          <a:stretch/>
        </p:blipFill>
        <p:spPr>
          <a:xfrm>
            <a:off x="7714032" y="1069494"/>
            <a:ext cx="4312641" cy="29311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386033-FCAD-4906-156E-B814193B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66" y="3932532"/>
            <a:ext cx="2953987" cy="21426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49BA86-D786-FC64-8E5B-7EC579E9D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763" y="4557212"/>
            <a:ext cx="2765237" cy="22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69"/>
            <a:ext cx="10515600" cy="1197706"/>
          </a:xfrm>
        </p:spPr>
        <p:txBody>
          <a:bodyPr>
            <a:normAutofit/>
          </a:bodyPr>
          <a:lstStyle/>
          <a:p>
            <a:r>
              <a:rPr lang="ru-RU" sz="3200" dirty="0"/>
              <a:t>Смешанные исследования:</a:t>
            </a:r>
            <a:br>
              <a:rPr lang="ru-RU" sz="3200" b="1" dirty="0"/>
            </a:br>
            <a:r>
              <a:rPr lang="ru-RU" sz="4000" dirty="0"/>
              <a:t>Анализ пользовательских сессий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50000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 хорошему должны быть какие-то логи (лог </a:t>
            </a:r>
            <a:r>
              <a:rPr lang="en-US" sz="2200" dirty="0"/>
              <a:t>http-</a:t>
            </a:r>
            <a:r>
              <a:rPr lang="ru-RU" sz="2200" dirty="0"/>
              <a:t>запросов</a:t>
            </a:r>
            <a:r>
              <a:rPr lang="en-US" sz="2200" dirty="0"/>
              <a:t>, </a:t>
            </a:r>
            <a:r>
              <a:rPr lang="ru-RU" sz="2200" dirty="0"/>
              <a:t>лог действий в приложении: кто куда перешёл и что кликнул).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запросы в поисковой системе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переходы между разделами в приложении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тепловые карты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узнать сценарии поведения пользователей и упростить достижение их целей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например, сократив количество шагов, необходимых для совершения заказа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пользователи попадают в какой-то раздел странным и окольным путём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История операций в приложении банка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722713-C7EC-8A70-835E-E81D5CD4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285" y="1"/>
            <a:ext cx="2736715" cy="161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4"/>
            <a:ext cx="10515600" cy="620714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774"/>
            <a:ext cx="11315700" cy="54133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ru-RU" sz="2200" b="1" dirty="0"/>
              <a:t>Виды тепловых карт</a:t>
            </a:r>
            <a:r>
              <a:rPr lang="ru-RU" sz="2200" dirty="0"/>
              <a:t>:</a:t>
            </a:r>
            <a:r>
              <a:rPr lang="en-US" sz="2200" dirty="0"/>
              <a:t> </a:t>
            </a:r>
            <a:r>
              <a:rPr lang="ru-RU" sz="2200" dirty="0"/>
              <a:t>карта кликов,</a:t>
            </a:r>
            <a:r>
              <a:rPr lang="en-US" sz="2200" dirty="0"/>
              <a:t> </a:t>
            </a:r>
            <a:r>
              <a:rPr lang="ru-RU" sz="2200" dirty="0"/>
              <a:t>карта ссылок,</a:t>
            </a:r>
            <a:r>
              <a:rPr lang="en-US" sz="2200" dirty="0"/>
              <a:t> </a:t>
            </a:r>
            <a:r>
              <a:rPr lang="ru-RU" sz="2200" dirty="0"/>
              <a:t>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16045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8609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505245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40"/>
            <a:ext cx="7230762" cy="111551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Смешанные исследования:</a:t>
            </a:r>
            <a:br>
              <a:rPr lang="ru-RU" sz="4000" dirty="0"/>
            </a:br>
            <a:r>
              <a:rPr lang="en-US" dirty="0"/>
              <a:t>Eye-tracking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53"/>
            <a:ext cx="7603435" cy="53476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chemeClr val="accent1"/>
                </a:solidFill>
              </a:rPr>
              <a:t>Тип:</a:t>
            </a:r>
            <a:r>
              <a:rPr lang="ru-RU" sz="22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заметить закономерности и выяснить, какие элементы на странице привлекают внимание пользователей.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 стрелки с подсказками куда повернуть в Яндекс-Навигаторе мало кто смотрит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Недостаток</a:t>
            </a:r>
            <a:r>
              <a:rPr lang="en-US" sz="2200" dirty="0"/>
              <a:t>:</a:t>
            </a:r>
            <a:r>
              <a:rPr lang="ru-RU" sz="2200" dirty="0"/>
              <a:t> дорогое оборудование, сложное в использовании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60CDEF-D614-298D-5A49-6E22DAB8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" t="13744" r="26487" b="13737"/>
          <a:stretch/>
        </p:blipFill>
        <p:spPr>
          <a:xfrm>
            <a:off x="8509685" y="2127489"/>
            <a:ext cx="3682315" cy="2081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DA5CA-9E4A-FD95-A626-E8122C03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" r="50010" b="52165"/>
          <a:stretch/>
        </p:blipFill>
        <p:spPr>
          <a:xfrm>
            <a:off x="8509685" y="4208549"/>
            <a:ext cx="3682315" cy="264945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D11F268D-555B-8909-2D50-C3C09411DBA0}"/>
              </a:ext>
            </a:extLst>
          </p:cNvPr>
          <p:cNvPicPr/>
          <p:nvPr/>
        </p:nvPicPr>
        <p:blipFill rotWithShape="1">
          <a:blip r:embed="rId4" cstate="print"/>
          <a:srcRect r="17294"/>
          <a:stretch/>
        </p:blipFill>
        <p:spPr>
          <a:xfrm>
            <a:off x="8743047" y="0"/>
            <a:ext cx="3448953" cy="21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CF7F-01D7-DA8A-6D66-88A4464A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526F66E-C1FA-D788-B16C-3E2BC67249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B4DAAC-C2BD-DF52-BFBF-4CA690B3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521"/>
            <a:ext cx="10515600" cy="2035534"/>
          </a:xfrm>
        </p:spPr>
        <p:txBody>
          <a:bodyPr>
            <a:normAutofit/>
          </a:bodyPr>
          <a:lstStyle/>
          <a:p>
            <a:r>
              <a:rPr lang="ru-RU" dirty="0"/>
              <a:t>Методы количественных</a:t>
            </a:r>
            <a:br>
              <a:rPr lang="ru-RU" dirty="0"/>
            </a:br>
            <a:r>
              <a:rPr lang="ru-RU" dirty="0"/>
              <a:t>исследований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0499B6-874D-DBF7-C202-3B06038CC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85616"/>
            <a:ext cx="10515600" cy="225681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A/B-</a:t>
            </a:r>
            <a:r>
              <a:rPr lang="ru-RU" sz="3200" dirty="0"/>
              <a:t>тестирование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Кластеризация качественных обращений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Веб-аналитика</a:t>
            </a:r>
          </a:p>
          <a:p>
            <a:r>
              <a:rPr lang="ru-RU" sz="3200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80822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554B8-37F8-D7ED-F943-B85CFA99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14B7E-02EC-4538-FD34-FD810466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39154" cy="740525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2" name="Объект 31">
            <a:extLst>
              <a:ext uri="{FF2B5EF4-FFF2-40B4-BE49-F238E27FC236}">
                <a16:creationId xmlns:a16="http://schemas.microsoft.com/office/drawing/2014/main" id="{AF918CF2-D448-5911-DD5C-179A9B41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1327"/>
            <a:ext cx="5415152" cy="505958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400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sz="2400" dirty="0"/>
              <a:t>Преимущества количественных исследований: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Низкая стоимость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Масштабируемость результатов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Большой охват аудитории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Скорость получения результатов</a:t>
            </a:r>
          </a:p>
          <a:p>
            <a:pPr marL="360000" indent="-360000">
              <a:lnSpc>
                <a:spcPct val="120000"/>
              </a:lnSpc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400" dirty="0"/>
              <a:t>Простота анализа результатов</a:t>
            </a:r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>
              <a:lnSpc>
                <a:spcPct val="120000"/>
              </a:lnSpc>
            </a:pPr>
            <a:endParaRPr lang="ru-RU" sz="2400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353D278E-751D-C966-5501-3C9B298415D6}"/>
              </a:ext>
            </a:extLst>
          </p:cNvPr>
          <p:cNvSpPr txBox="1"/>
          <p:nvPr/>
        </p:nvSpPr>
        <p:spPr>
          <a:xfrm>
            <a:off x="9277354" y="2298871"/>
            <a:ext cx="2874645" cy="100181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ct val="70000"/>
              </a:lnSpc>
              <a:spcBef>
                <a:spcPts val="155"/>
              </a:spcBef>
            </a:pPr>
            <a:r>
              <a:rPr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DB242BD-8730-199C-DC86-7A3EC4470BD4}"/>
              </a:ext>
            </a:extLst>
          </p:cNvPr>
          <p:cNvGrpSpPr/>
          <p:nvPr/>
        </p:nvGrpSpPr>
        <p:grpSpPr>
          <a:xfrm>
            <a:off x="9529076" y="-5956"/>
            <a:ext cx="2197135" cy="2197171"/>
            <a:chOff x="9529076" y="-5956"/>
            <a:chExt cx="2197135" cy="2197171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E277BE70-5A30-3776-8216-4873D60760B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9076" y="-5956"/>
              <a:ext cx="2197135" cy="219717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52C705A-1669-2EDC-4F4C-C2A7DC6F85AB}"/>
                </a:ext>
              </a:extLst>
            </p:cNvPr>
            <p:cNvSpPr txBox="1"/>
            <p:nvPr/>
          </p:nvSpPr>
          <p:spPr>
            <a:xfrm>
              <a:off x="10290180" y="419461"/>
              <a:ext cx="848994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85" dirty="0">
                  <a:solidFill>
                    <a:srgbClr val="0034EC"/>
                  </a:solidFill>
                  <a:latin typeface="Arial"/>
                  <a:cs typeface="Arial"/>
                </a:rPr>
                <a:t>46</a:t>
              </a:r>
              <a:r>
                <a:rPr sz="3150" spc="277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139B5BD0-5E18-BF6A-5F89-38D985F05144}"/>
              </a:ext>
            </a:extLst>
          </p:cNvPr>
          <p:cNvSpPr txBox="1"/>
          <p:nvPr/>
        </p:nvSpPr>
        <p:spPr>
          <a:xfrm>
            <a:off x="6197933" y="5711019"/>
            <a:ext cx="294617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DEC7C20-A196-C0B5-0AB7-A0C877C38DC2}"/>
              </a:ext>
            </a:extLst>
          </p:cNvPr>
          <p:cNvGrpSpPr/>
          <p:nvPr/>
        </p:nvGrpSpPr>
        <p:grpSpPr>
          <a:xfrm>
            <a:off x="6727506" y="1190575"/>
            <a:ext cx="2048489" cy="2048510"/>
            <a:chOff x="7172495" y="2148194"/>
            <a:chExt cx="1755618" cy="1755636"/>
          </a:xfrm>
        </p:grpSpPr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BA696989-3C39-5898-EA72-E914E26E9C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2495" y="2148194"/>
              <a:ext cx="1755618" cy="1755636"/>
            </a:xfrm>
            <a:prstGeom prst="rect">
              <a:avLst/>
            </a:prstGeom>
          </p:spPr>
        </p:pic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9C873823-6A0E-1FAE-7ED4-0F86B71E7713}"/>
                </a:ext>
              </a:extLst>
            </p:cNvPr>
            <p:cNvSpPr txBox="1"/>
            <p:nvPr/>
          </p:nvSpPr>
          <p:spPr>
            <a:xfrm>
              <a:off x="7784743" y="2603482"/>
              <a:ext cx="80073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50" dirty="0">
                  <a:solidFill>
                    <a:srgbClr val="0034EC"/>
                  </a:solidFill>
                  <a:latin typeface="Arial"/>
                  <a:cs typeface="Arial"/>
                </a:rPr>
                <a:t>27</a:t>
              </a:r>
              <a:r>
                <a:rPr sz="3150" spc="7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9F7790E-B856-9B35-F050-94200428C2F9}"/>
              </a:ext>
            </a:extLst>
          </p:cNvPr>
          <p:cNvGrpSpPr/>
          <p:nvPr/>
        </p:nvGrpSpPr>
        <p:grpSpPr>
          <a:xfrm>
            <a:off x="6716387" y="3466041"/>
            <a:ext cx="2156571" cy="2156571"/>
            <a:chOff x="7200313" y="4060805"/>
            <a:chExt cx="1755775" cy="1755775"/>
          </a:xfrm>
        </p:grpSpPr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3CF5C3C6-65FB-E3B2-F4E7-039FF2FFA3D2}"/>
                </a:ext>
              </a:extLst>
            </p:cNvPr>
            <p:cNvSpPr txBox="1"/>
            <p:nvPr/>
          </p:nvSpPr>
          <p:spPr>
            <a:xfrm>
              <a:off x="7746782" y="4405696"/>
              <a:ext cx="826769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20" dirty="0">
                  <a:solidFill>
                    <a:srgbClr val="0034EC"/>
                  </a:solidFill>
                  <a:latin typeface="Arial"/>
                  <a:cs typeface="Arial"/>
                </a:rPr>
                <a:t>24</a:t>
              </a:r>
              <a:r>
                <a:rPr sz="3150" spc="179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D752063B-CC0C-8E74-8A10-8714FD2A6BD0}"/>
                </a:ext>
              </a:extLst>
            </p:cNvPr>
            <p:cNvGrpSpPr/>
            <p:nvPr/>
          </p:nvGrpSpPr>
          <p:grpSpPr>
            <a:xfrm>
              <a:off x="7200313" y="4060805"/>
              <a:ext cx="1755775" cy="1755775"/>
              <a:chOff x="7200313" y="4060805"/>
              <a:chExt cx="1755775" cy="1755775"/>
            </a:xfrm>
          </p:grpSpPr>
          <p:grpSp>
            <p:nvGrpSpPr>
              <p:cNvPr id="8" name="object 9">
                <a:extLst>
                  <a:ext uri="{FF2B5EF4-FFF2-40B4-BE49-F238E27FC236}">
                    <a16:creationId xmlns:a16="http://schemas.microsoft.com/office/drawing/2014/main" id="{A3846FED-DACE-2994-8053-3867B5FB24D1}"/>
                  </a:ext>
                </a:extLst>
              </p:cNvPr>
              <p:cNvGrpSpPr/>
              <p:nvPr/>
            </p:nvGrpSpPr>
            <p:grpSpPr>
              <a:xfrm>
                <a:off x="7200313" y="4060805"/>
                <a:ext cx="1755775" cy="1755775"/>
                <a:chOff x="6163789" y="2879935"/>
                <a:chExt cx="1755775" cy="1755775"/>
              </a:xfrm>
            </p:grpSpPr>
            <p:sp>
              <p:nvSpPr>
                <p:cNvPr id="9" name="object 10">
                  <a:extLst>
                    <a:ext uri="{FF2B5EF4-FFF2-40B4-BE49-F238E27FC236}">
                      <a16:creationId xmlns:a16="http://schemas.microsoft.com/office/drawing/2014/main" id="{B266000A-EE4D-8228-3BA8-66C4071CDA0F}"/>
                    </a:ext>
                  </a:extLst>
                </p:cNvPr>
                <p:cNvSpPr/>
                <p:nvPr/>
              </p:nvSpPr>
              <p:spPr>
                <a:xfrm>
                  <a:off x="6238402" y="2954548"/>
                  <a:ext cx="1606550" cy="160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550" h="1606550">
                      <a:moveTo>
                        <a:pt x="30946" y="1023764"/>
                      </a:moveTo>
                      <a:lnTo>
                        <a:pt x="19006" y="976694"/>
                      </a:lnTo>
                      <a:lnTo>
                        <a:pt x="9997" y="929575"/>
                      </a:lnTo>
                      <a:lnTo>
                        <a:pt x="3863" y="882508"/>
                      </a:lnTo>
                      <a:lnTo>
                        <a:pt x="549" y="835595"/>
                      </a:lnTo>
                      <a:lnTo>
                        <a:pt x="0" y="788938"/>
                      </a:lnTo>
                      <a:lnTo>
                        <a:pt x="2157" y="742639"/>
                      </a:lnTo>
                      <a:lnTo>
                        <a:pt x="6967" y="696799"/>
                      </a:lnTo>
                      <a:lnTo>
                        <a:pt x="14373" y="651522"/>
                      </a:lnTo>
                      <a:lnTo>
                        <a:pt x="24319" y="606908"/>
                      </a:lnTo>
                      <a:lnTo>
                        <a:pt x="36750" y="563060"/>
                      </a:lnTo>
                      <a:lnTo>
                        <a:pt x="51608" y="520080"/>
                      </a:lnTo>
                      <a:lnTo>
                        <a:pt x="68839" y="478069"/>
                      </a:lnTo>
                      <a:lnTo>
                        <a:pt x="88387" y="437129"/>
                      </a:lnTo>
                      <a:lnTo>
                        <a:pt x="110195" y="397363"/>
                      </a:lnTo>
                      <a:lnTo>
                        <a:pt x="134208" y="358873"/>
                      </a:lnTo>
                      <a:lnTo>
                        <a:pt x="160370" y="321760"/>
                      </a:lnTo>
                      <a:lnTo>
                        <a:pt x="188625" y="286126"/>
                      </a:lnTo>
                      <a:lnTo>
                        <a:pt x="218917" y="252073"/>
                      </a:lnTo>
                      <a:lnTo>
                        <a:pt x="251189" y="219704"/>
                      </a:lnTo>
                      <a:lnTo>
                        <a:pt x="285387" y="189120"/>
                      </a:lnTo>
                      <a:lnTo>
                        <a:pt x="321455" y="160422"/>
                      </a:lnTo>
                      <a:lnTo>
                        <a:pt x="359335" y="133714"/>
                      </a:lnTo>
                      <a:lnTo>
                        <a:pt x="398973" y="109097"/>
                      </a:lnTo>
                      <a:lnTo>
                        <a:pt x="440313" y="86672"/>
                      </a:lnTo>
                      <a:lnTo>
                        <a:pt x="483298" y="66543"/>
                      </a:lnTo>
                      <a:lnTo>
                        <a:pt x="527873" y="48810"/>
                      </a:lnTo>
                      <a:lnTo>
                        <a:pt x="573982" y="33575"/>
                      </a:lnTo>
                      <a:lnTo>
                        <a:pt x="620914" y="21108"/>
                      </a:lnTo>
                      <a:lnTo>
                        <a:pt x="667930" y="11572"/>
                      </a:lnTo>
                      <a:lnTo>
                        <a:pt x="714925" y="4911"/>
                      </a:lnTo>
                      <a:lnTo>
                        <a:pt x="761798" y="1072"/>
                      </a:lnTo>
                      <a:lnTo>
                        <a:pt x="808446" y="0"/>
                      </a:lnTo>
                      <a:lnTo>
                        <a:pt x="854766" y="1638"/>
                      </a:lnTo>
                      <a:lnTo>
                        <a:pt x="900657" y="5934"/>
                      </a:lnTo>
                      <a:lnTo>
                        <a:pt x="946014" y="12833"/>
                      </a:lnTo>
                      <a:lnTo>
                        <a:pt x="990737" y="22278"/>
                      </a:lnTo>
                      <a:lnTo>
                        <a:pt x="1034721" y="34216"/>
                      </a:lnTo>
                      <a:lnTo>
                        <a:pt x="1077866" y="48593"/>
                      </a:lnTo>
                      <a:lnTo>
                        <a:pt x="1120067" y="65352"/>
                      </a:lnTo>
                      <a:lnTo>
                        <a:pt x="1161223" y="84440"/>
                      </a:lnTo>
                      <a:lnTo>
                        <a:pt x="1201230" y="105801"/>
                      </a:lnTo>
                      <a:lnTo>
                        <a:pt x="1239987" y="129381"/>
                      </a:lnTo>
                      <a:lnTo>
                        <a:pt x="1277391" y="155125"/>
                      </a:lnTo>
                      <a:lnTo>
                        <a:pt x="1313340" y="182979"/>
                      </a:lnTo>
                      <a:lnTo>
                        <a:pt x="1347730" y="212887"/>
                      </a:lnTo>
                      <a:lnTo>
                        <a:pt x="1380459" y="244795"/>
                      </a:lnTo>
                      <a:lnTo>
                        <a:pt x="1411424" y="278648"/>
                      </a:lnTo>
                      <a:lnTo>
                        <a:pt x="1440524" y="314392"/>
                      </a:lnTo>
                      <a:lnTo>
                        <a:pt x="1467655" y="351971"/>
                      </a:lnTo>
                      <a:lnTo>
                        <a:pt x="1492715" y="391330"/>
                      </a:lnTo>
                      <a:lnTo>
                        <a:pt x="1515601" y="432416"/>
                      </a:lnTo>
                      <a:lnTo>
                        <a:pt x="1536211" y="475173"/>
                      </a:lnTo>
                      <a:lnTo>
                        <a:pt x="1554442" y="519547"/>
                      </a:lnTo>
                      <a:lnTo>
                        <a:pt x="1570192" y="565482"/>
                      </a:lnTo>
                      <a:lnTo>
                        <a:pt x="1583184" y="612272"/>
                      </a:lnTo>
                      <a:lnTo>
                        <a:pt x="1593247" y="659177"/>
                      </a:lnTo>
                      <a:lnTo>
                        <a:pt x="1600434" y="706095"/>
                      </a:lnTo>
                      <a:lnTo>
                        <a:pt x="1604798" y="752922"/>
                      </a:lnTo>
                      <a:lnTo>
                        <a:pt x="1606393" y="799555"/>
                      </a:lnTo>
                      <a:lnTo>
                        <a:pt x="1605273" y="845891"/>
                      </a:lnTo>
                      <a:lnTo>
                        <a:pt x="1601492" y="891827"/>
                      </a:lnTo>
                      <a:lnTo>
                        <a:pt x="1595102" y="937259"/>
                      </a:lnTo>
                      <a:lnTo>
                        <a:pt x="1586158" y="982084"/>
                      </a:lnTo>
                      <a:lnTo>
                        <a:pt x="1574714" y="1026200"/>
                      </a:lnTo>
                      <a:lnTo>
                        <a:pt x="1560822" y="1069503"/>
                      </a:lnTo>
                      <a:lnTo>
                        <a:pt x="1544536" y="1111889"/>
                      </a:lnTo>
                      <a:lnTo>
                        <a:pt x="1525911" y="1153256"/>
                      </a:lnTo>
                      <a:lnTo>
                        <a:pt x="1504999" y="1193501"/>
                      </a:lnTo>
                      <a:lnTo>
                        <a:pt x="1481855" y="1232520"/>
                      </a:lnTo>
                      <a:lnTo>
                        <a:pt x="1456531" y="1270210"/>
                      </a:lnTo>
                      <a:lnTo>
                        <a:pt x="1429082" y="1306468"/>
                      </a:lnTo>
                      <a:lnTo>
                        <a:pt x="1399561" y="1341191"/>
                      </a:lnTo>
                      <a:lnTo>
                        <a:pt x="1368022" y="1374275"/>
                      </a:lnTo>
                      <a:lnTo>
                        <a:pt x="1334518" y="1405618"/>
                      </a:lnTo>
                      <a:lnTo>
                        <a:pt x="1299103" y="1435116"/>
                      </a:lnTo>
                      <a:lnTo>
                        <a:pt x="1261830" y="1462667"/>
                      </a:lnTo>
                      <a:lnTo>
                        <a:pt x="1222754" y="1488166"/>
                      </a:lnTo>
                      <a:lnTo>
                        <a:pt x="1181927" y="1511511"/>
                      </a:lnTo>
                      <a:lnTo>
                        <a:pt x="1139404" y="1532599"/>
                      </a:lnTo>
                      <a:lnTo>
                        <a:pt x="1095238" y="1551326"/>
                      </a:lnTo>
                      <a:lnTo>
                        <a:pt x="1049482" y="1567590"/>
                      </a:lnTo>
                      <a:lnTo>
                        <a:pt x="1002840" y="1581106"/>
                      </a:lnTo>
                      <a:lnTo>
                        <a:pt x="956051" y="1591693"/>
                      </a:lnTo>
                      <a:lnTo>
                        <a:pt x="909216" y="1599405"/>
                      </a:lnTo>
                      <a:lnTo>
                        <a:pt x="862441" y="1604294"/>
                      </a:lnTo>
                      <a:lnTo>
                        <a:pt x="815829" y="1606411"/>
                      </a:lnTo>
                      <a:lnTo>
                        <a:pt x="769483" y="1605811"/>
                      </a:lnTo>
                      <a:lnTo>
                        <a:pt x="723508" y="1602544"/>
                      </a:lnTo>
                      <a:lnTo>
                        <a:pt x="678007" y="1596664"/>
                      </a:lnTo>
                      <a:lnTo>
                        <a:pt x="633084" y="1588223"/>
                      </a:lnTo>
                      <a:lnTo>
                        <a:pt x="588843" y="1577273"/>
                      </a:lnTo>
                      <a:lnTo>
                        <a:pt x="545388" y="1563867"/>
                      </a:lnTo>
                      <a:lnTo>
                        <a:pt x="502821" y="1548058"/>
                      </a:lnTo>
                      <a:lnTo>
                        <a:pt x="461248" y="1529897"/>
                      </a:lnTo>
                      <a:lnTo>
                        <a:pt x="420772" y="1509438"/>
                      </a:lnTo>
                      <a:lnTo>
                        <a:pt x="381496" y="1486732"/>
                      </a:lnTo>
                      <a:lnTo>
                        <a:pt x="343524" y="1461832"/>
                      </a:lnTo>
                      <a:lnTo>
                        <a:pt x="306961" y="1434791"/>
                      </a:lnTo>
                      <a:lnTo>
                        <a:pt x="271910" y="1405661"/>
                      </a:lnTo>
                      <a:lnTo>
                        <a:pt x="238474" y="1374494"/>
                      </a:lnTo>
                      <a:lnTo>
                        <a:pt x="206757" y="1341344"/>
                      </a:lnTo>
                      <a:lnTo>
                        <a:pt x="176864" y="1306261"/>
                      </a:lnTo>
                      <a:lnTo>
                        <a:pt x="148898" y="1269300"/>
                      </a:lnTo>
                      <a:lnTo>
                        <a:pt x="122962" y="1230512"/>
                      </a:lnTo>
                      <a:lnTo>
                        <a:pt x="99161" y="1189949"/>
                      </a:lnTo>
                      <a:lnTo>
                        <a:pt x="77598" y="1147665"/>
                      </a:lnTo>
                      <a:lnTo>
                        <a:pt x="58377" y="1103711"/>
                      </a:lnTo>
                      <a:lnTo>
                        <a:pt x="41602" y="1058140"/>
                      </a:lnTo>
                    </a:path>
                  </a:pathLst>
                </a:custGeom>
                <a:ln w="149224">
                  <a:solidFill>
                    <a:srgbClr val="D4E1F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" name="object 11">
                  <a:extLst>
                    <a:ext uri="{FF2B5EF4-FFF2-40B4-BE49-F238E27FC236}">
                      <a16:creationId xmlns:a16="http://schemas.microsoft.com/office/drawing/2014/main" id="{8AC9BB50-3159-6206-43CF-06E0C0CF8FAF}"/>
                    </a:ext>
                  </a:extLst>
                </p:cNvPr>
                <p:cNvSpPr/>
                <p:nvPr/>
              </p:nvSpPr>
              <p:spPr>
                <a:xfrm>
                  <a:off x="7039388" y="2954738"/>
                  <a:ext cx="801370" cy="71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70" h="719454">
                      <a:moveTo>
                        <a:pt x="0" y="0"/>
                      </a:moveTo>
                      <a:lnTo>
                        <a:pt x="49094" y="1350"/>
                      </a:lnTo>
                      <a:lnTo>
                        <a:pt x="97464" y="5612"/>
                      </a:lnTo>
                      <a:lnTo>
                        <a:pt x="145020" y="12704"/>
                      </a:lnTo>
                      <a:lnTo>
                        <a:pt x="191669" y="22544"/>
                      </a:lnTo>
                      <a:lnTo>
                        <a:pt x="237321" y="35050"/>
                      </a:lnTo>
                      <a:lnTo>
                        <a:pt x="281886" y="50141"/>
                      </a:lnTo>
                      <a:lnTo>
                        <a:pt x="325271" y="67734"/>
                      </a:lnTo>
                      <a:lnTo>
                        <a:pt x="367385" y="87749"/>
                      </a:lnTo>
                      <a:lnTo>
                        <a:pt x="408139" y="110103"/>
                      </a:lnTo>
                      <a:lnTo>
                        <a:pt x="447441" y="134715"/>
                      </a:lnTo>
                      <a:lnTo>
                        <a:pt x="485199" y="161502"/>
                      </a:lnTo>
                      <a:lnTo>
                        <a:pt x="521324" y="190384"/>
                      </a:lnTo>
                      <a:lnTo>
                        <a:pt x="555723" y="221278"/>
                      </a:lnTo>
                      <a:lnTo>
                        <a:pt x="588306" y="254103"/>
                      </a:lnTo>
                      <a:lnTo>
                        <a:pt x="618982" y="288776"/>
                      </a:lnTo>
                      <a:lnTo>
                        <a:pt x="647659" y="325217"/>
                      </a:lnTo>
                      <a:lnTo>
                        <a:pt x="674248" y="363344"/>
                      </a:lnTo>
                      <a:lnTo>
                        <a:pt x="698656" y="403074"/>
                      </a:lnTo>
                      <a:lnTo>
                        <a:pt x="720793" y="444326"/>
                      </a:lnTo>
                      <a:lnTo>
                        <a:pt x="740568" y="487018"/>
                      </a:lnTo>
                      <a:lnTo>
                        <a:pt x="757890" y="531069"/>
                      </a:lnTo>
                      <a:lnTo>
                        <a:pt x="772667" y="576397"/>
                      </a:lnTo>
                      <a:lnTo>
                        <a:pt x="784809" y="622920"/>
                      </a:lnTo>
                      <a:lnTo>
                        <a:pt x="794225" y="670556"/>
                      </a:lnTo>
                      <a:lnTo>
                        <a:pt x="800824" y="719224"/>
                      </a:lnTo>
                    </a:path>
                  </a:pathLst>
                </a:custGeom>
                <a:ln w="149224">
                  <a:solidFill>
                    <a:srgbClr val="0034EC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14" name="object 19">
                <a:extLst>
                  <a:ext uri="{FF2B5EF4-FFF2-40B4-BE49-F238E27FC236}">
                    <a16:creationId xmlns:a16="http://schemas.microsoft.com/office/drawing/2014/main" id="{28D3CE52-AD5C-6ABA-75DD-DE2732107614}"/>
                  </a:ext>
                </a:extLst>
              </p:cNvPr>
              <p:cNvGrpSpPr/>
              <p:nvPr/>
            </p:nvGrpSpPr>
            <p:grpSpPr>
              <a:xfrm>
                <a:off x="7858256" y="4941402"/>
                <a:ext cx="414020" cy="518159"/>
                <a:chOff x="6821732" y="3760532"/>
                <a:chExt cx="414020" cy="518159"/>
              </a:xfrm>
            </p:grpSpPr>
            <p:sp>
              <p:nvSpPr>
                <p:cNvPr id="15" name="object 20">
                  <a:extLst>
                    <a:ext uri="{FF2B5EF4-FFF2-40B4-BE49-F238E27FC236}">
                      <a16:creationId xmlns:a16="http://schemas.microsoft.com/office/drawing/2014/main" id="{CF942B05-82C7-5735-E874-D49851BA079F}"/>
                    </a:ext>
                  </a:extLst>
                </p:cNvPr>
                <p:cNvSpPr/>
                <p:nvPr/>
              </p:nvSpPr>
              <p:spPr>
                <a:xfrm>
                  <a:off x="6876694" y="4011802"/>
                  <a:ext cx="154305" cy="25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4" h="254000">
                      <a:moveTo>
                        <a:pt x="3810" y="113398"/>
                      </a:moveTo>
                      <a:lnTo>
                        <a:pt x="2527" y="113385"/>
                      </a:lnTo>
                      <a:lnTo>
                        <a:pt x="1257" y="113271"/>
                      </a:lnTo>
                      <a:lnTo>
                        <a:pt x="0" y="113042"/>
                      </a:lnTo>
                      <a:lnTo>
                        <a:pt x="0" y="113398"/>
                      </a:lnTo>
                      <a:lnTo>
                        <a:pt x="3810" y="113398"/>
                      </a:lnTo>
                      <a:close/>
                    </a:path>
                    <a:path w="154304" h="254000">
                      <a:moveTo>
                        <a:pt x="77343" y="128600"/>
                      </a:moveTo>
                      <a:lnTo>
                        <a:pt x="0" y="128612"/>
                      </a:lnTo>
                      <a:lnTo>
                        <a:pt x="77343" y="128600"/>
                      </a:lnTo>
                      <a:close/>
                    </a:path>
                    <a:path w="154304" h="254000">
                      <a:moveTo>
                        <a:pt x="110350" y="18630"/>
                      </a:moveTo>
                      <a:lnTo>
                        <a:pt x="108966" y="11379"/>
                      </a:lnTo>
                      <a:lnTo>
                        <a:pt x="105168" y="5461"/>
                      </a:lnTo>
                      <a:lnTo>
                        <a:pt x="99568" y="1460"/>
                      </a:lnTo>
                      <a:lnTo>
                        <a:pt x="92697" y="0"/>
                      </a:lnTo>
                      <a:lnTo>
                        <a:pt x="82677" y="0"/>
                      </a:lnTo>
                      <a:lnTo>
                        <a:pt x="82651" y="1270"/>
                      </a:lnTo>
                      <a:lnTo>
                        <a:pt x="82511" y="2527"/>
                      </a:lnTo>
                      <a:lnTo>
                        <a:pt x="82245" y="3771"/>
                      </a:lnTo>
                      <a:lnTo>
                        <a:pt x="86741" y="7391"/>
                      </a:lnTo>
                      <a:lnTo>
                        <a:pt x="89331" y="12865"/>
                      </a:lnTo>
                      <a:lnTo>
                        <a:pt x="71640" y="37261"/>
                      </a:lnTo>
                      <a:lnTo>
                        <a:pt x="92697" y="37261"/>
                      </a:lnTo>
                      <a:lnTo>
                        <a:pt x="99568" y="35788"/>
                      </a:lnTo>
                      <a:lnTo>
                        <a:pt x="105168" y="31800"/>
                      </a:lnTo>
                      <a:lnTo>
                        <a:pt x="108966" y="25869"/>
                      </a:lnTo>
                      <a:lnTo>
                        <a:pt x="110350" y="18630"/>
                      </a:lnTo>
                      <a:close/>
                    </a:path>
                    <a:path w="154304" h="254000">
                      <a:moveTo>
                        <a:pt x="140525" y="64630"/>
                      </a:moveTo>
                      <a:lnTo>
                        <a:pt x="140411" y="54076"/>
                      </a:lnTo>
                      <a:lnTo>
                        <a:pt x="136093" y="49834"/>
                      </a:lnTo>
                      <a:lnTo>
                        <a:pt x="130810" y="49885"/>
                      </a:lnTo>
                      <a:lnTo>
                        <a:pt x="109753" y="49885"/>
                      </a:lnTo>
                      <a:lnTo>
                        <a:pt x="115036" y="49898"/>
                      </a:lnTo>
                      <a:lnTo>
                        <a:pt x="119316" y="54178"/>
                      </a:lnTo>
                      <a:lnTo>
                        <a:pt x="119316" y="59448"/>
                      </a:lnTo>
                      <a:lnTo>
                        <a:pt x="119316" y="64731"/>
                      </a:lnTo>
                      <a:lnTo>
                        <a:pt x="115036" y="68999"/>
                      </a:lnTo>
                      <a:lnTo>
                        <a:pt x="109753" y="69011"/>
                      </a:lnTo>
                      <a:lnTo>
                        <a:pt x="130810" y="69011"/>
                      </a:lnTo>
                      <a:lnTo>
                        <a:pt x="130949" y="69011"/>
                      </a:lnTo>
                      <a:lnTo>
                        <a:pt x="136296" y="68948"/>
                      </a:lnTo>
                      <a:lnTo>
                        <a:pt x="140525" y="64630"/>
                      </a:lnTo>
                      <a:close/>
                    </a:path>
                    <a:path w="154304" h="254000">
                      <a:moveTo>
                        <a:pt x="148234" y="113042"/>
                      </a:moveTo>
                      <a:lnTo>
                        <a:pt x="146977" y="113271"/>
                      </a:lnTo>
                      <a:lnTo>
                        <a:pt x="145694" y="113385"/>
                      </a:lnTo>
                      <a:lnTo>
                        <a:pt x="144424" y="113385"/>
                      </a:lnTo>
                      <a:lnTo>
                        <a:pt x="127177" y="113385"/>
                      </a:lnTo>
                      <a:lnTo>
                        <a:pt x="127177" y="179870"/>
                      </a:lnTo>
                      <a:lnTo>
                        <a:pt x="122351" y="206133"/>
                      </a:lnTo>
                      <a:lnTo>
                        <a:pt x="109042" y="228384"/>
                      </a:lnTo>
                      <a:lnTo>
                        <a:pt x="88900" y="244716"/>
                      </a:lnTo>
                      <a:lnTo>
                        <a:pt x="63588" y="253225"/>
                      </a:lnTo>
                      <a:lnTo>
                        <a:pt x="67119" y="253733"/>
                      </a:lnTo>
                      <a:lnTo>
                        <a:pt x="70675" y="253987"/>
                      </a:lnTo>
                      <a:lnTo>
                        <a:pt x="74244" y="253987"/>
                      </a:lnTo>
                      <a:lnTo>
                        <a:pt x="103060" y="248145"/>
                      </a:lnTo>
                      <a:lnTo>
                        <a:pt x="126580" y="232257"/>
                      </a:lnTo>
                      <a:lnTo>
                        <a:pt x="142443" y="208699"/>
                      </a:lnTo>
                      <a:lnTo>
                        <a:pt x="148234" y="179870"/>
                      </a:lnTo>
                      <a:lnTo>
                        <a:pt x="148234" y="113042"/>
                      </a:lnTo>
                      <a:close/>
                    </a:path>
                    <a:path w="154304" h="254000">
                      <a:moveTo>
                        <a:pt x="154127" y="96380"/>
                      </a:moveTo>
                      <a:lnTo>
                        <a:pt x="154076" y="91097"/>
                      </a:lnTo>
                      <a:lnTo>
                        <a:pt x="154025" y="85826"/>
                      </a:lnTo>
                      <a:lnTo>
                        <a:pt x="149694" y="81584"/>
                      </a:lnTo>
                      <a:lnTo>
                        <a:pt x="144411" y="81635"/>
                      </a:lnTo>
                      <a:lnTo>
                        <a:pt x="123367" y="81635"/>
                      </a:lnTo>
                      <a:lnTo>
                        <a:pt x="128638" y="81648"/>
                      </a:lnTo>
                      <a:lnTo>
                        <a:pt x="132918" y="85928"/>
                      </a:lnTo>
                      <a:lnTo>
                        <a:pt x="132918" y="91198"/>
                      </a:lnTo>
                      <a:lnTo>
                        <a:pt x="132918" y="96481"/>
                      </a:lnTo>
                      <a:lnTo>
                        <a:pt x="128638" y="100749"/>
                      </a:lnTo>
                      <a:lnTo>
                        <a:pt x="123367" y="100761"/>
                      </a:lnTo>
                      <a:lnTo>
                        <a:pt x="144411" y="100761"/>
                      </a:lnTo>
                      <a:lnTo>
                        <a:pt x="144551" y="100761"/>
                      </a:lnTo>
                      <a:lnTo>
                        <a:pt x="149898" y="100698"/>
                      </a:lnTo>
                      <a:lnTo>
                        <a:pt x="154127" y="96380"/>
                      </a:lnTo>
                      <a:close/>
                    </a:path>
                  </a:pathLst>
                </a:custGeom>
                <a:solidFill>
                  <a:srgbClr val="D4E1F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6" name="object 21">
                  <a:extLst>
                    <a:ext uri="{FF2B5EF4-FFF2-40B4-BE49-F238E27FC236}">
                      <a16:creationId xmlns:a16="http://schemas.microsoft.com/office/drawing/2014/main" id="{FA220C91-C00E-4286-F44F-86A0A8950F0E}"/>
                    </a:ext>
                  </a:extLst>
                </p:cNvPr>
                <p:cNvSpPr/>
                <p:nvPr/>
              </p:nvSpPr>
              <p:spPr>
                <a:xfrm>
                  <a:off x="6968424" y="3760532"/>
                  <a:ext cx="267335" cy="48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34" h="487679">
                      <a:moveTo>
                        <a:pt x="56821" y="58143"/>
                      </a:moveTo>
                      <a:lnTo>
                        <a:pt x="44190" y="58143"/>
                      </a:lnTo>
                      <a:lnTo>
                        <a:pt x="44190" y="7774"/>
                      </a:lnTo>
                      <a:lnTo>
                        <a:pt x="51963" y="0"/>
                      </a:lnTo>
                      <a:lnTo>
                        <a:pt x="63243" y="0"/>
                      </a:lnTo>
                      <a:lnTo>
                        <a:pt x="64924" y="246"/>
                      </a:lnTo>
                      <a:lnTo>
                        <a:pt x="103286" y="12090"/>
                      </a:lnTo>
                      <a:lnTo>
                        <a:pt x="60381" y="12090"/>
                      </a:lnTo>
                      <a:lnTo>
                        <a:pt x="57749" y="13529"/>
                      </a:lnTo>
                      <a:lnTo>
                        <a:pt x="56887" y="16469"/>
                      </a:lnTo>
                      <a:lnTo>
                        <a:pt x="56821" y="58143"/>
                      </a:lnTo>
                      <a:close/>
                    </a:path>
                    <a:path w="267334" h="487679">
                      <a:moveTo>
                        <a:pt x="9804" y="251957"/>
                      </a:moveTo>
                      <a:lnTo>
                        <a:pt x="2827" y="251957"/>
                      </a:lnTo>
                      <a:lnTo>
                        <a:pt x="0" y="249129"/>
                      </a:lnTo>
                      <a:lnTo>
                        <a:pt x="9" y="65227"/>
                      </a:lnTo>
                      <a:lnTo>
                        <a:pt x="7083" y="58153"/>
                      </a:lnTo>
                      <a:lnTo>
                        <a:pt x="15812" y="58143"/>
                      </a:lnTo>
                      <a:lnTo>
                        <a:pt x="209493" y="58143"/>
                      </a:lnTo>
                      <a:lnTo>
                        <a:pt x="62892" y="12826"/>
                      </a:lnTo>
                      <a:lnTo>
                        <a:pt x="60381" y="12090"/>
                      </a:lnTo>
                      <a:lnTo>
                        <a:pt x="103286" y="12090"/>
                      </a:lnTo>
                      <a:lnTo>
                        <a:pt x="252535" y="58225"/>
                      </a:lnTo>
                      <a:lnTo>
                        <a:pt x="260595" y="59065"/>
                      </a:lnTo>
                      <a:lnTo>
                        <a:pt x="266720" y="65853"/>
                      </a:lnTo>
                      <a:lnTo>
                        <a:pt x="266720" y="70778"/>
                      </a:lnTo>
                      <a:lnTo>
                        <a:pt x="14056" y="70780"/>
                      </a:lnTo>
                      <a:lnTo>
                        <a:pt x="12637" y="72199"/>
                      </a:lnTo>
                      <a:lnTo>
                        <a:pt x="12631" y="249129"/>
                      </a:lnTo>
                      <a:lnTo>
                        <a:pt x="9804" y="251957"/>
                      </a:lnTo>
                      <a:close/>
                    </a:path>
                    <a:path w="267334" h="487679">
                      <a:moveTo>
                        <a:pt x="250918" y="487492"/>
                      </a:moveTo>
                      <a:lnTo>
                        <a:pt x="41860" y="487480"/>
                      </a:lnTo>
                      <a:lnTo>
                        <a:pt x="39044" y="484664"/>
                      </a:lnTo>
                      <a:lnTo>
                        <a:pt x="39044" y="477687"/>
                      </a:lnTo>
                      <a:lnTo>
                        <a:pt x="41872" y="474859"/>
                      </a:lnTo>
                      <a:lnTo>
                        <a:pt x="252674" y="474857"/>
                      </a:lnTo>
                      <a:lnTo>
                        <a:pt x="254099" y="473435"/>
                      </a:lnTo>
                      <a:lnTo>
                        <a:pt x="254097" y="73055"/>
                      </a:lnTo>
                      <a:lnTo>
                        <a:pt x="253711" y="72199"/>
                      </a:lnTo>
                      <a:lnTo>
                        <a:pt x="253037" y="71601"/>
                      </a:lnTo>
                      <a:lnTo>
                        <a:pt x="250363" y="70778"/>
                      </a:lnTo>
                      <a:lnTo>
                        <a:pt x="266720" y="70778"/>
                      </a:lnTo>
                      <a:lnTo>
                        <a:pt x="266721" y="480407"/>
                      </a:lnTo>
                      <a:lnTo>
                        <a:pt x="259647" y="487480"/>
                      </a:lnTo>
                      <a:lnTo>
                        <a:pt x="250918" y="487492"/>
                      </a:lnTo>
                      <a:close/>
                    </a:path>
                  </a:pathLst>
                </a:custGeom>
                <a:solidFill>
                  <a:srgbClr val="0034EC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17" name="object 22">
                  <a:extLst>
                    <a:ext uri="{FF2B5EF4-FFF2-40B4-BE49-F238E27FC236}">
                      <a16:creationId xmlns:a16="http://schemas.microsoft.com/office/drawing/2014/main" id="{BD04C350-3A3C-3802-3EE6-2A0E7A568331}"/>
                    </a:ext>
                  </a:extLst>
                </p:cNvPr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045534" y="4094467"/>
                  <a:ext cx="126599" cy="98107"/>
                </a:xfrm>
                <a:prstGeom prst="rect">
                  <a:avLst/>
                </a:prstGeom>
              </p:spPr>
            </p:pic>
            <p:pic>
              <p:nvPicPr>
                <p:cNvPr id="18" name="object 23">
                  <a:extLst>
                    <a:ext uri="{FF2B5EF4-FFF2-40B4-BE49-F238E27FC236}">
                      <a16:creationId xmlns:a16="http://schemas.microsoft.com/office/drawing/2014/main" id="{1CEDA763-F64E-C13F-0E68-4CE2269F121D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017648" y="3894631"/>
                  <a:ext cx="187275" cy="130629"/>
                </a:xfrm>
                <a:prstGeom prst="rect">
                  <a:avLst/>
                </a:prstGeom>
              </p:spPr>
            </p:pic>
            <p:sp>
              <p:nvSpPr>
                <p:cNvPr id="19" name="object 24">
                  <a:extLst>
                    <a:ext uri="{FF2B5EF4-FFF2-40B4-BE49-F238E27FC236}">
                      <a16:creationId xmlns:a16="http://schemas.microsoft.com/office/drawing/2014/main" id="{0B341DC7-C859-1AE2-5853-3E3433D23F4D}"/>
                    </a:ext>
                  </a:extLst>
                </p:cNvPr>
                <p:cNvSpPr/>
                <p:nvPr/>
              </p:nvSpPr>
              <p:spPr>
                <a:xfrm>
                  <a:off x="6821732" y="3999162"/>
                  <a:ext cx="221615" cy="27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279400">
                      <a:moveTo>
                        <a:pt x="171971" y="49893"/>
                      </a:moveTo>
                      <a:lnTo>
                        <a:pt x="81698" y="49885"/>
                      </a:lnTo>
                      <a:lnTo>
                        <a:pt x="80212" y="41385"/>
                      </a:lnTo>
                      <a:lnTo>
                        <a:pt x="82040" y="33251"/>
                      </a:lnTo>
                      <a:lnTo>
                        <a:pt x="101934" y="20233"/>
                      </a:lnTo>
                      <a:lnTo>
                        <a:pt x="114973" y="20233"/>
                      </a:lnTo>
                      <a:lnTo>
                        <a:pt x="121297" y="19481"/>
                      </a:lnTo>
                      <a:lnTo>
                        <a:pt x="125197" y="14418"/>
                      </a:lnTo>
                      <a:lnTo>
                        <a:pt x="125410" y="11623"/>
                      </a:lnTo>
                      <a:lnTo>
                        <a:pt x="123558" y="4537"/>
                      </a:lnTo>
                      <a:lnTo>
                        <a:pt x="125580" y="1086"/>
                      </a:lnTo>
                      <a:lnTo>
                        <a:pt x="129474" y="69"/>
                      </a:lnTo>
                      <a:lnTo>
                        <a:pt x="130009" y="0"/>
                      </a:lnTo>
                      <a:lnTo>
                        <a:pt x="147669" y="0"/>
                      </a:lnTo>
                      <a:lnTo>
                        <a:pt x="159446" y="2460"/>
                      </a:lnTo>
                      <a:lnTo>
                        <a:pt x="169073" y="9166"/>
                      </a:lnTo>
                      <a:lnTo>
                        <a:pt x="171337" y="12630"/>
                      </a:lnTo>
                      <a:lnTo>
                        <a:pt x="137652" y="12630"/>
                      </a:lnTo>
                      <a:lnTo>
                        <a:pt x="137623" y="16741"/>
                      </a:lnTo>
                      <a:lnTo>
                        <a:pt x="96909" y="32863"/>
                      </a:lnTo>
                      <a:lnTo>
                        <a:pt x="92844" y="36920"/>
                      </a:lnTo>
                      <a:lnTo>
                        <a:pt x="92835" y="45242"/>
                      </a:lnTo>
                      <a:lnTo>
                        <a:pt x="94628" y="48288"/>
                      </a:lnTo>
                      <a:lnTo>
                        <a:pt x="97518" y="49891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71973" y="49891"/>
                      </a:moveTo>
                      <a:lnTo>
                        <a:pt x="147669" y="49891"/>
                      </a:lnTo>
                      <a:lnTo>
                        <a:pt x="154534" y="48425"/>
                      </a:lnTo>
                      <a:lnTo>
                        <a:pt x="160146" y="44429"/>
                      </a:lnTo>
                      <a:lnTo>
                        <a:pt x="163932" y="38506"/>
                      </a:lnTo>
                      <a:lnTo>
                        <a:pt x="165322" y="31261"/>
                      </a:lnTo>
                      <a:lnTo>
                        <a:pt x="163921" y="23998"/>
                      </a:lnTo>
                      <a:lnTo>
                        <a:pt x="160146" y="18093"/>
                      </a:lnTo>
                      <a:lnTo>
                        <a:pt x="154534" y="14096"/>
                      </a:lnTo>
                      <a:lnTo>
                        <a:pt x="147669" y="12630"/>
                      </a:lnTo>
                      <a:lnTo>
                        <a:pt x="171337" y="12630"/>
                      </a:lnTo>
                      <a:lnTo>
                        <a:pt x="175569" y="19105"/>
                      </a:lnTo>
                      <a:lnTo>
                        <a:pt x="177953" y="31261"/>
                      </a:lnTo>
                      <a:lnTo>
                        <a:pt x="177968" y="37947"/>
                      </a:lnTo>
                      <a:lnTo>
                        <a:pt x="175875" y="44467"/>
                      </a:lnTo>
                      <a:lnTo>
                        <a:pt x="171973" y="49891"/>
                      </a:lnTo>
                      <a:close/>
                    </a:path>
                    <a:path w="221615" h="279400">
                      <a:moveTo>
                        <a:pt x="112936" y="32863"/>
                      </a:moveTo>
                      <a:lnTo>
                        <a:pt x="96914" y="32858"/>
                      </a:lnTo>
                      <a:lnTo>
                        <a:pt x="113415" y="32858"/>
                      </a:lnTo>
                      <a:lnTo>
                        <a:pt x="112936" y="32863"/>
                      </a:lnTo>
                      <a:close/>
                    </a:path>
                    <a:path w="221615" h="279400">
                      <a:moveTo>
                        <a:pt x="129164" y="279251"/>
                      </a:moveTo>
                      <a:lnTo>
                        <a:pt x="108411" y="276741"/>
                      </a:lnTo>
                      <a:lnTo>
                        <a:pt x="89120" y="269471"/>
                      </a:lnTo>
                      <a:lnTo>
                        <a:pt x="72090" y="257853"/>
                      </a:lnTo>
                      <a:lnTo>
                        <a:pt x="58118" y="242305"/>
                      </a:lnTo>
                      <a:lnTo>
                        <a:pt x="29624" y="230642"/>
                      </a:lnTo>
                      <a:lnTo>
                        <a:pt x="13869" y="220146"/>
                      </a:lnTo>
                      <a:lnTo>
                        <a:pt x="3715" y="204950"/>
                      </a:lnTo>
                      <a:lnTo>
                        <a:pt x="0" y="187056"/>
                      </a:lnTo>
                      <a:lnTo>
                        <a:pt x="3561" y="168463"/>
                      </a:lnTo>
                      <a:lnTo>
                        <a:pt x="9969" y="157357"/>
                      </a:lnTo>
                      <a:lnTo>
                        <a:pt x="18930" y="148494"/>
                      </a:lnTo>
                      <a:lnTo>
                        <a:pt x="29900" y="142287"/>
                      </a:lnTo>
                      <a:lnTo>
                        <a:pt x="42332" y="139148"/>
                      </a:lnTo>
                      <a:lnTo>
                        <a:pt x="42332" y="118680"/>
                      </a:lnTo>
                      <a:lnTo>
                        <a:pt x="37829" y="111132"/>
                      </a:lnTo>
                      <a:lnTo>
                        <a:pt x="36612" y="102736"/>
                      </a:lnTo>
                      <a:lnTo>
                        <a:pt x="38633" y="94495"/>
                      </a:lnTo>
                      <a:lnTo>
                        <a:pt x="43842" y="87416"/>
                      </a:lnTo>
                      <a:lnTo>
                        <a:pt x="46925" y="84617"/>
                      </a:lnTo>
                      <a:lnTo>
                        <a:pt x="50736" y="82745"/>
                      </a:lnTo>
                      <a:lnTo>
                        <a:pt x="54835" y="82014"/>
                      </a:lnTo>
                      <a:lnTo>
                        <a:pt x="52505" y="73535"/>
                      </a:lnTo>
                      <a:lnTo>
                        <a:pt x="71171" y="49885"/>
                      </a:lnTo>
                      <a:lnTo>
                        <a:pt x="171971" y="49893"/>
                      </a:lnTo>
                      <a:lnTo>
                        <a:pt x="185779" y="49893"/>
                      </a:lnTo>
                      <a:lnTo>
                        <a:pt x="194410" y="51628"/>
                      </a:lnTo>
                      <a:lnTo>
                        <a:pt x="201462" y="56372"/>
                      </a:lnTo>
                      <a:lnTo>
                        <a:pt x="205581" y="62468"/>
                      </a:lnTo>
                      <a:lnTo>
                        <a:pt x="69372" y="62468"/>
                      </a:lnTo>
                      <a:lnTo>
                        <a:pt x="65048" y="66704"/>
                      </a:lnTo>
                      <a:lnTo>
                        <a:pt x="64937" y="77263"/>
                      </a:lnTo>
                      <a:lnTo>
                        <a:pt x="69172" y="81587"/>
                      </a:lnTo>
                      <a:lnTo>
                        <a:pt x="74652" y="81643"/>
                      </a:lnTo>
                      <a:lnTo>
                        <a:pt x="185779" y="81643"/>
                      </a:lnTo>
                      <a:lnTo>
                        <a:pt x="191059" y="81698"/>
                      </a:lnTo>
                      <a:lnTo>
                        <a:pt x="205787" y="81698"/>
                      </a:lnTo>
                      <a:lnTo>
                        <a:pt x="205368" y="82486"/>
                      </a:lnTo>
                      <a:lnTo>
                        <a:pt x="213202" y="86465"/>
                      </a:lnTo>
                      <a:lnTo>
                        <a:pt x="218711" y="92916"/>
                      </a:lnTo>
                      <a:lnTo>
                        <a:pt x="219165" y="94274"/>
                      </a:lnTo>
                      <a:lnTo>
                        <a:pt x="58777" y="94274"/>
                      </a:lnTo>
                      <a:lnTo>
                        <a:pt x="53497" y="94330"/>
                      </a:lnTo>
                      <a:lnTo>
                        <a:pt x="49262" y="98654"/>
                      </a:lnTo>
                      <a:lnTo>
                        <a:pt x="49372" y="109134"/>
                      </a:lnTo>
                      <a:lnTo>
                        <a:pt x="53575" y="113338"/>
                      </a:lnTo>
                      <a:lnTo>
                        <a:pt x="58777" y="113393"/>
                      </a:lnTo>
                      <a:lnTo>
                        <a:pt x="199385" y="113393"/>
                      </a:lnTo>
                      <a:lnTo>
                        <a:pt x="204665" y="113449"/>
                      </a:lnTo>
                      <a:lnTo>
                        <a:pt x="219628" y="113449"/>
                      </a:lnTo>
                      <a:lnTo>
                        <a:pt x="218154" y="116122"/>
                      </a:lnTo>
                      <a:lnTo>
                        <a:pt x="215833" y="118680"/>
                      </a:lnTo>
                      <a:lnTo>
                        <a:pt x="215832" y="125675"/>
                      </a:lnTo>
                      <a:lnTo>
                        <a:pt x="54963" y="125675"/>
                      </a:lnTo>
                      <a:lnTo>
                        <a:pt x="54963" y="141253"/>
                      </a:lnTo>
                      <a:lnTo>
                        <a:pt x="156789" y="141253"/>
                      </a:lnTo>
                      <a:lnTo>
                        <a:pt x="159597" y="144061"/>
                      </a:lnTo>
                      <a:lnTo>
                        <a:pt x="159599" y="151039"/>
                      </a:lnTo>
                      <a:lnTo>
                        <a:pt x="158754" y="151884"/>
                      </a:lnTo>
                      <a:lnTo>
                        <a:pt x="42332" y="151884"/>
                      </a:lnTo>
                      <a:lnTo>
                        <a:pt x="29271" y="156689"/>
                      </a:lnTo>
                      <a:lnTo>
                        <a:pt x="19408" y="165812"/>
                      </a:lnTo>
                      <a:lnTo>
                        <a:pt x="13687" y="177967"/>
                      </a:lnTo>
                      <a:lnTo>
                        <a:pt x="13047" y="191868"/>
                      </a:lnTo>
                      <a:lnTo>
                        <a:pt x="15577" y="200572"/>
                      </a:lnTo>
                      <a:lnTo>
                        <a:pt x="20165" y="208221"/>
                      </a:lnTo>
                      <a:lnTo>
                        <a:pt x="26535" y="214466"/>
                      </a:lnTo>
                      <a:lnTo>
                        <a:pt x="34410" y="218953"/>
                      </a:lnTo>
                      <a:lnTo>
                        <a:pt x="48573" y="224752"/>
                      </a:lnTo>
                      <a:lnTo>
                        <a:pt x="63111" y="224752"/>
                      </a:lnTo>
                      <a:lnTo>
                        <a:pt x="76695" y="244888"/>
                      </a:lnTo>
                      <a:lnTo>
                        <a:pt x="100245" y="260774"/>
                      </a:lnTo>
                      <a:lnTo>
                        <a:pt x="129081" y="266620"/>
                      </a:lnTo>
                      <a:lnTo>
                        <a:pt x="171506" y="266620"/>
                      </a:lnTo>
                      <a:lnTo>
                        <a:pt x="162911" y="272421"/>
                      </a:lnTo>
                      <a:lnTo>
                        <a:pt x="129164" y="279251"/>
                      </a:lnTo>
                      <a:close/>
                    </a:path>
                    <a:path w="221615" h="279400">
                      <a:moveTo>
                        <a:pt x="205787" y="81698"/>
                      </a:moveTo>
                      <a:lnTo>
                        <a:pt x="191059" y="81698"/>
                      </a:lnTo>
                      <a:lnTo>
                        <a:pt x="195383" y="77463"/>
                      </a:lnTo>
                      <a:lnTo>
                        <a:pt x="195493" y="66904"/>
                      </a:lnTo>
                      <a:lnTo>
                        <a:pt x="191258" y="62579"/>
                      </a:lnTo>
                      <a:lnTo>
                        <a:pt x="185779" y="62524"/>
                      </a:lnTo>
                      <a:lnTo>
                        <a:pt x="74652" y="62524"/>
                      </a:lnTo>
                      <a:lnTo>
                        <a:pt x="69372" y="62468"/>
                      </a:lnTo>
                      <a:lnTo>
                        <a:pt x="205581" y="62468"/>
                      </a:lnTo>
                      <a:lnTo>
                        <a:pt x="206220" y="63414"/>
                      </a:lnTo>
                      <a:lnTo>
                        <a:pt x="207971" y="72042"/>
                      </a:lnTo>
                      <a:lnTo>
                        <a:pt x="207974" y="75684"/>
                      </a:lnTo>
                      <a:lnTo>
                        <a:pt x="207079" y="79271"/>
                      </a:lnTo>
                      <a:lnTo>
                        <a:pt x="205787" y="81698"/>
                      </a:lnTo>
                      <a:close/>
                    </a:path>
                    <a:path w="221615" h="279400">
                      <a:moveTo>
                        <a:pt x="219628" y="113449"/>
                      </a:moveTo>
                      <a:lnTo>
                        <a:pt x="204665" y="113449"/>
                      </a:lnTo>
                      <a:lnTo>
                        <a:pt x="208989" y="109213"/>
                      </a:lnTo>
                      <a:lnTo>
                        <a:pt x="209099" y="98654"/>
                      </a:lnTo>
                      <a:lnTo>
                        <a:pt x="204865" y="94330"/>
                      </a:lnTo>
                      <a:lnTo>
                        <a:pt x="199385" y="94274"/>
                      </a:lnTo>
                      <a:lnTo>
                        <a:pt x="219165" y="94274"/>
                      </a:lnTo>
                      <a:lnTo>
                        <a:pt x="221399" y="100961"/>
                      </a:lnTo>
                      <a:lnTo>
                        <a:pt x="220770" y="109725"/>
                      </a:lnTo>
                      <a:lnTo>
                        <a:pt x="219846" y="113055"/>
                      </a:lnTo>
                      <a:lnTo>
                        <a:pt x="219628" y="113449"/>
                      </a:lnTo>
                      <a:close/>
                    </a:path>
                    <a:path w="221615" h="279400">
                      <a:moveTo>
                        <a:pt x="57498" y="126020"/>
                      </a:moveTo>
                      <a:lnTo>
                        <a:pt x="56218" y="125901"/>
                      </a:lnTo>
                      <a:lnTo>
                        <a:pt x="54963" y="125675"/>
                      </a:lnTo>
                      <a:lnTo>
                        <a:pt x="203199" y="125675"/>
                      </a:lnTo>
                      <a:lnTo>
                        <a:pt x="201932" y="125902"/>
                      </a:lnTo>
                      <a:lnTo>
                        <a:pt x="200664" y="126019"/>
                      </a:lnTo>
                      <a:lnTo>
                        <a:pt x="57498" y="126020"/>
                      </a:lnTo>
                      <a:close/>
                    </a:path>
                    <a:path w="221615" h="279400">
                      <a:moveTo>
                        <a:pt x="171506" y="266620"/>
                      </a:moveTo>
                      <a:lnTo>
                        <a:pt x="129081" y="266620"/>
                      </a:lnTo>
                      <a:lnTo>
                        <a:pt x="157917" y="260773"/>
                      </a:lnTo>
                      <a:lnTo>
                        <a:pt x="181466" y="244887"/>
                      </a:lnTo>
                      <a:lnTo>
                        <a:pt x="197353" y="221338"/>
                      </a:lnTo>
                      <a:lnTo>
                        <a:pt x="203198" y="192504"/>
                      </a:lnTo>
                      <a:lnTo>
                        <a:pt x="203199" y="153864"/>
                      </a:lnTo>
                      <a:lnTo>
                        <a:pt x="179361" y="153864"/>
                      </a:lnTo>
                      <a:lnTo>
                        <a:pt x="176536" y="151039"/>
                      </a:lnTo>
                      <a:lnTo>
                        <a:pt x="176534" y="144061"/>
                      </a:lnTo>
                      <a:lnTo>
                        <a:pt x="179361" y="141233"/>
                      </a:lnTo>
                      <a:lnTo>
                        <a:pt x="203199" y="141233"/>
                      </a:lnTo>
                      <a:lnTo>
                        <a:pt x="203199" y="125675"/>
                      </a:lnTo>
                      <a:lnTo>
                        <a:pt x="215832" y="125675"/>
                      </a:lnTo>
                      <a:lnTo>
                        <a:pt x="215832" y="192504"/>
                      </a:lnTo>
                      <a:lnTo>
                        <a:pt x="209033" y="226256"/>
                      </a:lnTo>
                      <a:lnTo>
                        <a:pt x="190463" y="253826"/>
                      </a:lnTo>
                      <a:lnTo>
                        <a:pt x="171506" y="266620"/>
                      </a:lnTo>
                      <a:close/>
                    </a:path>
                    <a:path w="221615" h="279400">
                      <a:moveTo>
                        <a:pt x="156789" y="141253"/>
                      </a:moveTo>
                      <a:lnTo>
                        <a:pt x="54963" y="141253"/>
                      </a:lnTo>
                      <a:lnTo>
                        <a:pt x="153283" y="141236"/>
                      </a:lnTo>
                      <a:lnTo>
                        <a:pt x="156772" y="141236"/>
                      </a:lnTo>
                      <a:close/>
                    </a:path>
                    <a:path w="221615" h="279400">
                      <a:moveTo>
                        <a:pt x="63111" y="224752"/>
                      </a:moveTo>
                      <a:lnTo>
                        <a:pt x="48573" y="224752"/>
                      </a:lnTo>
                      <a:lnTo>
                        <a:pt x="45856" y="216943"/>
                      </a:lnTo>
                      <a:lnTo>
                        <a:pt x="43903" y="208927"/>
                      </a:lnTo>
                      <a:lnTo>
                        <a:pt x="42725" y="200762"/>
                      </a:lnTo>
                      <a:lnTo>
                        <a:pt x="42332" y="192504"/>
                      </a:lnTo>
                      <a:lnTo>
                        <a:pt x="42332" y="151884"/>
                      </a:lnTo>
                      <a:lnTo>
                        <a:pt x="158754" y="151884"/>
                      </a:lnTo>
                      <a:lnTo>
                        <a:pt x="156772" y="153867"/>
                      </a:lnTo>
                      <a:lnTo>
                        <a:pt x="54961" y="153884"/>
                      </a:lnTo>
                      <a:lnTo>
                        <a:pt x="54961" y="192504"/>
                      </a:lnTo>
                      <a:lnTo>
                        <a:pt x="60808" y="221339"/>
                      </a:lnTo>
                      <a:lnTo>
                        <a:pt x="63111" y="2247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F26E0AE6-2181-6311-CABB-7F35A3BF8073}"/>
              </a:ext>
            </a:extLst>
          </p:cNvPr>
          <p:cNvSpPr txBox="1"/>
          <p:nvPr/>
        </p:nvSpPr>
        <p:spPr>
          <a:xfrm>
            <a:off x="9491031" y="5729817"/>
            <a:ext cx="2447290" cy="91178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80000"/>
              </a:lnSpc>
            </a:pPr>
            <a:r>
              <a:rPr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FDE26FCF-7742-A938-BECF-56BE7972DCF2}"/>
              </a:ext>
            </a:extLst>
          </p:cNvPr>
          <p:cNvGrpSpPr/>
          <p:nvPr/>
        </p:nvGrpSpPr>
        <p:grpSpPr>
          <a:xfrm>
            <a:off x="9501153" y="3419985"/>
            <a:ext cx="2197735" cy="2197735"/>
            <a:chOff x="9501153" y="3323001"/>
            <a:chExt cx="2197735" cy="2197735"/>
          </a:xfrm>
        </p:grpSpPr>
        <p:grpSp>
          <p:nvGrpSpPr>
            <p:cNvPr id="21" name="object 15">
              <a:extLst>
                <a:ext uri="{FF2B5EF4-FFF2-40B4-BE49-F238E27FC236}">
                  <a16:creationId xmlns:a16="http://schemas.microsoft.com/office/drawing/2014/main" id="{2BCCB291-E3EE-DAFB-B3E8-9085D9B4E905}"/>
                </a:ext>
              </a:extLst>
            </p:cNvPr>
            <p:cNvGrpSpPr/>
            <p:nvPr/>
          </p:nvGrpSpPr>
          <p:grpSpPr>
            <a:xfrm>
              <a:off x="9501153" y="3323001"/>
              <a:ext cx="2197735" cy="2197735"/>
              <a:chOff x="9018694" y="2506242"/>
              <a:chExt cx="2197735" cy="2197735"/>
            </a:xfrm>
          </p:grpSpPr>
          <p:sp>
            <p:nvSpPr>
              <p:cNvPr id="22" name="object 16">
                <a:extLst>
                  <a:ext uri="{FF2B5EF4-FFF2-40B4-BE49-F238E27FC236}">
                    <a16:creationId xmlns:a16="http://schemas.microsoft.com/office/drawing/2014/main" id="{29A16D35-2A3E-139C-E2C4-C50218EA0923}"/>
                  </a:ext>
                </a:extLst>
              </p:cNvPr>
              <p:cNvSpPr/>
              <p:nvPr/>
            </p:nvSpPr>
            <p:spPr>
              <a:xfrm>
                <a:off x="9093306" y="2580855"/>
                <a:ext cx="2048510" cy="2048510"/>
              </a:xfrm>
              <a:custGeom>
                <a:avLst/>
                <a:gdLst/>
                <a:ahLst/>
                <a:cxnLst/>
                <a:rect l="l" t="t" r="r" b="b"/>
                <a:pathLst>
                  <a:path w="2048509" h="2048510">
                    <a:moveTo>
                      <a:pt x="39599" y="1305050"/>
                    </a:moveTo>
                    <a:lnTo>
                      <a:pt x="27523" y="1258769"/>
                    </a:lnTo>
                    <a:lnTo>
                      <a:pt x="17682" y="1212433"/>
                    </a:lnTo>
                    <a:lnTo>
                      <a:pt x="10042" y="1166101"/>
                    </a:lnTo>
                    <a:lnTo>
                      <a:pt x="4570" y="1119833"/>
                    </a:lnTo>
                    <a:lnTo>
                      <a:pt x="1233" y="1073689"/>
                    </a:lnTo>
                    <a:lnTo>
                      <a:pt x="0" y="1027727"/>
                    </a:lnTo>
                    <a:lnTo>
                      <a:pt x="836" y="982009"/>
                    </a:lnTo>
                    <a:lnTo>
                      <a:pt x="3710" y="936593"/>
                    </a:lnTo>
                    <a:lnTo>
                      <a:pt x="8589" y="891539"/>
                    </a:lnTo>
                    <a:lnTo>
                      <a:pt x="15439" y="846907"/>
                    </a:lnTo>
                    <a:lnTo>
                      <a:pt x="24229" y="802756"/>
                    </a:lnTo>
                    <a:lnTo>
                      <a:pt x="34925" y="759147"/>
                    </a:lnTo>
                    <a:lnTo>
                      <a:pt x="47495" y="716138"/>
                    </a:lnTo>
                    <a:lnTo>
                      <a:pt x="61907" y="673790"/>
                    </a:lnTo>
                    <a:lnTo>
                      <a:pt x="78126" y="632161"/>
                    </a:lnTo>
                    <a:lnTo>
                      <a:pt x="96122" y="591313"/>
                    </a:lnTo>
                    <a:lnTo>
                      <a:pt x="115860" y="551304"/>
                    </a:lnTo>
                    <a:lnTo>
                      <a:pt x="137308" y="512194"/>
                    </a:lnTo>
                    <a:lnTo>
                      <a:pt x="160434" y="474043"/>
                    </a:lnTo>
                    <a:lnTo>
                      <a:pt x="185205" y="436911"/>
                    </a:lnTo>
                    <a:lnTo>
                      <a:pt x="211588" y="400856"/>
                    </a:lnTo>
                    <a:lnTo>
                      <a:pt x="239550" y="365939"/>
                    </a:lnTo>
                    <a:lnTo>
                      <a:pt x="269059" y="332220"/>
                    </a:lnTo>
                    <a:lnTo>
                      <a:pt x="300081" y="299758"/>
                    </a:lnTo>
                    <a:lnTo>
                      <a:pt x="332585" y="268612"/>
                    </a:lnTo>
                    <a:lnTo>
                      <a:pt x="366537" y="238843"/>
                    </a:lnTo>
                    <a:lnTo>
                      <a:pt x="401905" y="210510"/>
                    </a:lnTo>
                    <a:lnTo>
                      <a:pt x="438656" y="183672"/>
                    </a:lnTo>
                    <a:lnTo>
                      <a:pt x="476758" y="158391"/>
                    </a:lnTo>
                    <a:lnTo>
                      <a:pt x="516177" y="134724"/>
                    </a:lnTo>
                    <a:lnTo>
                      <a:pt x="556880" y="112731"/>
                    </a:lnTo>
                    <a:lnTo>
                      <a:pt x="598836" y="92474"/>
                    </a:lnTo>
                    <a:lnTo>
                      <a:pt x="642011" y="74010"/>
                    </a:lnTo>
                    <a:lnTo>
                      <a:pt x="686373" y="57400"/>
                    </a:lnTo>
                    <a:lnTo>
                      <a:pt x="731889" y="42703"/>
                    </a:lnTo>
                    <a:lnTo>
                      <a:pt x="778032" y="30110"/>
                    </a:lnTo>
                    <a:lnTo>
                      <a:pt x="824254" y="19750"/>
                    </a:lnTo>
                    <a:lnTo>
                      <a:pt x="870498" y="11591"/>
                    </a:lnTo>
                    <a:lnTo>
                      <a:pt x="916701" y="5601"/>
                    </a:lnTo>
                    <a:lnTo>
                      <a:pt x="962806" y="1748"/>
                    </a:lnTo>
                    <a:lnTo>
                      <a:pt x="1008750" y="0"/>
                    </a:lnTo>
                    <a:lnTo>
                      <a:pt x="1054475" y="324"/>
                    </a:lnTo>
                    <a:lnTo>
                      <a:pt x="1099921" y="2689"/>
                    </a:lnTo>
                    <a:lnTo>
                      <a:pt x="1145026" y="7062"/>
                    </a:lnTo>
                    <a:lnTo>
                      <a:pt x="1189733" y="13412"/>
                    </a:lnTo>
                    <a:lnTo>
                      <a:pt x="1233979" y="21707"/>
                    </a:lnTo>
                    <a:lnTo>
                      <a:pt x="1277706" y="31914"/>
                    </a:lnTo>
                    <a:lnTo>
                      <a:pt x="1320852" y="44001"/>
                    </a:lnTo>
                    <a:lnTo>
                      <a:pt x="1363360" y="57937"/>
                    </a:lnTo>
                    <a:lnTo>
                      <a:pt x="1405167" y="73689"/>
                    </a:lnTo>
                    <a:lnTo>
                      <a:pt x="1446214" y="91226"/>
                    </a:lnTo>
                    <a:lnTo>
                      <a:pt x="1486442" y="110515"/>
                    </a:lnTo>
                    <a:lnTo>
                      <a:pt x="1525790" y="131524"/>
                    </a:lnTo>
                    <a:lnTo>
                      <a:pt x="1564198" y="154221"/>
                    </a:lnTo>
                    <a:lnTo>
                      <a:pt x="1601605" y="178574"/>
                    </a:lnTo>
                    <a:lnTo>
                      <a:pt x="1637953" y="204551"/>
                    </a:lnTo>
                    <a:lnTo>
                      <a:pt x="1673181" y="232120"/>
                    </a:lnTo>
                    <a:lnTo>
                      <a:pt x="1707229" y="261249"/>
                    </a:lnTo>
                    <a:lnTo>
                      <a:pt x="1740037" y="291906"/>
                    </a:lnTo>
                    <a:lnTo>
                      <a:pt x="1771545" y="324059"/>
                    </a:lnTo>
                    <a:lnTo>
                      <a:pt x="1801693" y="357675"/>
                    </a:lnTo>
                    <a:lnTo>
                      <a:pt x="1830420" y="392724"/>
                    </a:lnTo>
                    <a:lnTo>
                      <a:pt x="1857668" y="429172"/>
                    </a:lnTo>
                    <a:lnTo>
                      <a:pt x="1883375" y="466987"/>
                    </a:lnTo>
                    <a:lnTo>
                      <a:pt x="1907482" y="506138"/>
                    </a:lnTo>
                    <a:lnTo>
                      <a:pt x="1929929" y="546593"/>
                    </a:lnTo>
                    <a:lnTo>
                      <a:pt x="1950655" y="588319"/>
                    </a:lnTo>
                    <a:lnTo>
                      <a:pt x="1969602" y="631285"/>
                    </a:lnTo>
                    <a:lnTo>
                      <a:pt x="1986708" y="675458"/>
                    </a:lnTo>
                    <a:lnTo>
                      <a:pt x="2001913" y="720807"/>
                    </a:lnTo>
                    <a:lnTo>
                      <a:pt x="2015022" y="766805"/>
                    </a:lnTo>
                    <a:lnTo>
                      <a:pt x="2025900" y="812909"/>
                    </a:lnTo>
                    <a:lnTo>
                      <a:pt x="2034576" y="859058"/>
                    </a:lnTo>
                    <a:lnTo>
                      <a:pt x="2041084" y="905191"/>
                    </a:lnTo>
                    <a:lnTo>
                      <a:pt x="2045453" y="951250"/>
                    </a:lnTo>
                    <a:lnTo>
                      <a:pt x="2047717" y="997172"/>
                    </a:lnTo>
                    <a:lnTo>
                      <a:pt x="2047905" y="1042898"/>
                    </a:lnTo>
                    <a:lnTo>
                      <a:pt x="2046049" y="1088367"/>
                    </a:lnTo>
                    <a:lnTo>
                      <a:pt x="2042182" y="1133519"/>
                    </a:lnTo>
                    <a:lnTo>
                      <a:pt x="2036333" y="1178293"/>
                    </a:lnTo>
                    <a:lnTo>
                      <a:pt x="2028534" y="1222630"/>
                    </a:lnTo>
                    <a:lnTo>
                      <a:pt x="2018818" y="1266468"/>
                    </a:lnTo>
                    <a:lnTo>
                      <a:pt x="2007215" y="1309747"/>
                    </a:lnTo>
                    <a:lnTo>
                      <a:pt x="1993756" y="1352408"/>
                    </a:lnTo>
                    <a:lnTo>
                      <a:pt x="1978473" y="1394389"/>
                    </a:lnTo>
                    <a:lnTo>
                      <a:pt x="1961398" y="1435630"/>
                    </a:lnTo>
                    <a:lnTo>
                      <a:pt x="1942561" y="1476072"/>
                    </a:lnTo>
                    <a:lnTo>
                      <a:pt x="1921994" y="1515652"/>
                    </a:lnTo>
                    <a:lnTo>
                      <a:pt x="1899729" y="1554312"/>
                    </a:lnTo>
                    <a:lnTo>
                      <a:pt x="1875797" y="1591990"/>
                    </a:lnTo>
                    <a:lnTo>
                      <a:pt x="1850228" y="1628627"/>
                    </a:lnTo>
                    <a:lnTo>
                      <a:pt x="1823056" y="1664162"/>
                    </a:lnTo>
                    <a:lnTo>
                      <a:pt x="1794310" y="1698534"/>
                    </a:lnTo>
                    <a:lnTo>
                      <a:pt x="1764022" y="1731683"/>
                    </a:lnTo>
                    <a:lnTo>
                      <a:pt x="1732225" y="1763549"/>
                    </a:lnTo>
                    <a:lnTo>
                      <a:pt x="1698948" y="1794071"/>
                    </a:lnTo>
                    <a:lnTo>
                      <a:pt x="1664224" y="1823190"/>
                    </a:lnTo>
                    <a:lnTo>
                      <a:pt x="1628083" y="1850844"/>
                    </a:lnTo>
                    <a:lnTo>
                      <a:pt x="1590558" y="1876973"/>
                    </a:lnTo>
                    <a:lnTo>
                      <a:pt x="1551680" y="1901517"/>
                    </a:lnTo>
                    <a:lnTo>
                      <a:pt x="1511479" y="1924416"/>
                    </a:lnTo>
                    <a:lnTo>
                      <a:pt x="1469987" y="1945609"/>
                    </a:lnTo>
                    <a:lnTo>
                      <a:pt x="1427237" y="1965036"/>
                    </a:lnTo>
                    <a:lnTo>
                      <a:pt x="1383258" y="1982635"/>
                    </a:lnTo>
                    <a:lnTo>
                      <a:pt x="1338083" y="1998348"/>
                    </a:lnTo>
                    <a:lnTo>
                      <a:pt x="1292234" y="2011972"/>
                    </a:lnTo>
                    <a:lnTo>
                      <a:pt x="1246255" y="2023365"/>
                    </a:lnTo>
                    <a:lnTo>
                      <a:pt x="1200206" y="2032558"/>
                    </a:lnTo>
                    <a:lnTo>
                      <a:pt x="1154148" y="2039582"/>
                    </a:lnTo>
                    <a:lnTo>
                      <a:pt x="1108142" y="2044468"/>
                    </a:lnTo>
                    <a:lnTo>
                      <a:pt x="1062248" y="2047245"/>
                    </a:lnTo>
                    <a:lnTo>
                      <a:pt x="1016527" y="2047946"/>
                    </a:lnTo>
                    <a:lnTo>
                      <a:pt x="971040" y="2046600"/>
                    </a:lnTo>
                    <a:lnTo>
                      <a:pt x="925848" y="2043238"/>
                    </a:lnTo>
                    <a:lnTo>
                      <a:pt x="881010" y="2037892"/>
                    </a:lnTo>
                    <a:lnTo>
                      <a:pt x="836589" y="2030591"/>
                    </a:lnTo>
                    <a:lnTo>
                      <a:pt x="792645" y="2021366"/>
                    </a:lnTo>
                    <a:lnTo>
                      <a:pt x="749238" y="2010248"/>
                    </a:lnTo>
                    <a:lnTo>
                      <a:pt x="706429" y="1997268"/>
                    </a:lnTo>
                    <a:lnTo>
                      <a:pt x="664280" y="1982457"/>
                    </a:lnTo>
                    <a:lnTo>
                      <a:pt x="622849" y="1965845"/>
                    </a:lnTo>
                    <a:lnTo>
                      <a:pt x="582200" y="1947462"/>
                    </a:lnTo>
                    <a:lnTo>
                      <a:pt x="542391" y="1927340"/>
                    </a:lnTo>
                    <a:lnTo>
                      <a:pt x="503484" y="1905510"/>
                    </a:lnTo>
                    <a:lnTo>
                      <a:pt x="465540" y="1882001"/>
                    </a:lnTo>
                    <a:lnTo>
                      <a:pt x="428619" y="1856845"/>
                    </a:lnTo>
                    <a:lnTo>
                      <a:pt x="392783" y="1830072"/>
                    </a:lnTo>
                    <a:lnTo>
                      <a:pt x="358091" y="1801713"/>
                    </a:lnTo>
                    <a:lnTo>
                      <a:pt x="324604" y="1771799"/>
                    </a:lnTo>
                    <a:lnTo>
                      <a:pt x="292384" y="1740360"/>
                    </a:lnTo>
                    <a:lnTo>
                      <a:pt x="261490" y="1707428"/>
                    </a:lnTo>
                    <a:lnTo>
                      <a:pt x="231985" y="1673032"/>
                    </a:lnTo>
                    <a:lnTo>
                      <a:pt x="203927" y="1637204"/>
                    </a:lnTo>
                    <a:lnTo>
                      <a:pt x="177379" y="1599974"/>
                    </a:lnTo>
                    <a:lnTo>
                      <a:pt x="152401" y="1561372"/>
                    </a:lnTo>
                    <a:lnTo>
                      <a:pt x="129053" y="1521431"/>
                    </a:lnTo>
                    <a:lnTo>
                      <a:pt x="107397" y="1480179"/>
                    </a:lnTo>
                    <a:lnTo>
                      <a:pt x="87492" y="1437649"/>
                    </a:lnTo>
                    <a:lnTo>
                      <a:pt x="69401" y="1393870"/>
                    </a:lnTo>
                    <a:lnTo>
                      <a:pt x="53183" y="1348874"/>
                    </a:lnTo>
                  </a:path>
                </a:pathLst>
              </a:custGeom>
              <a:ln w="149224">
                <a:solidFill>
                  <a:srgbClr val="D4E1F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3ECB027E-1F2C-17D5-9351-BE0488C19F04}"/>
                  </a:ext>
                </a:extLst>
              </p:cNvPr>
              <p:cNvSpPr/>
              <p:nvPr/>
            </p:nvSpPr>
            <p:spPr>
              <a:xfrm>
                <a:off x="10114594" y="2580997"/>
                <a:ext cx="989965" cy="751840"/>
              </a:xfrm>
              <a:custGeom>
                <a:avLst/>
                <a:gdLst/>
                <a:ahLst/>
                <a:cxnLst/>
                <a:rect l="l" t="t" r="r" b="b"/>
                <a:pathLst>
                  <a:path w="989965" h="751839">
                    <a:moveTo>
                      <a:pt x="0" y="0"/>
                    </a:moveTo>
                    <a:lnTo>
                      <a:pt x="49227" y="1042"/>
                    </a:lnTo>
                    <a:lnTo>
                      <a:pt x="97963" y="4402"/>
                    </a:lnTo>
                    <a:lnTo>
                      <a:pt x="146144" y="10033"/>
                    </a:lnTo>
                    <a:lnTo>
                      <a:pt x="193710" y="17888"/>
                    </a:lnTo>
                    <a:lnTo>
                      <a:pt x="240597" y="27920"/>
                    </a:lnTo>
                    <a:lnTo>
                      <a:pt x="286745" y="40081"/>
                    </a:lnTo>
                    <a:lnTo>
                      <a:pt x="332091" y="54326"/>
                    </a:lnTo>
                    <a:lnTo>
                      <a:pt x="376574" y="70607"/>
                    </a:lnTo>
                    <a:lnTo>
                      <a:pt x="420131" y="88878"/>
                    </a:lnTo>
                    <a:lnTo>
                      <a:pt x="462702" y="109090"/>
                    </a:lnTo>
                    <a:lnTo>
                      <a:pt x="504223" y="131198"/>
                    </a:lnTo>
                    <a:lnTo>
                      <a:pt x="544633" y="155153"/>
                    </a:lnTo>
                    <a:lnTo>
                      <a:pt x="583871" y="180910"/>
                    </a:lnTo>
                    <a:lnTo>
                      <a:pt x="621874" y="208421"/>
                    </a:lnTo>
                    <a:lnTo>
                      <a:pt x="658581" y="237640"/>
                    </a:lnTo>
                    <a:lnTo>
                      <a:pt x="693929" y="268519"/>
                    </a:lnTo>
                    <a:lnTo>
                      <a:pt x="727857" y="301011"/>
                    </a:lnTo>
                    <a:lnTo>
                      <a:pt x="760304" y="335070"/>
                    </a:lnTo>
                    <a:lnTo>
                      <a:pt x="791206" y="370648"/>
                    </a:lnTo>
                    <a:lnTo>
                      <a:pt x="820503" y="407699"/>
                    </a:lnTo>
                    <a:lnTo>
                      <a:pt x="848132" y="446175"/>
                    </a:lnTo>
                    <a:lnTo>
                      <a:pt x="874032" y="486029"/>
                    </a:lnTo>
                    <a:lnTo>
                      <a:pt x="898140" y="527216"/>
                    </a:lnTo>
                    <a:lnTo>
                      <a:pt x="920396" y="569687"/>
                    </a:lnTo>
                    <a:lnTo>
                      <a:pt x="940736" y="613395"/>
                    </a:lnTo>
                    <a:lnTo>
                      <a:pt x="959100" y="658294"/>
                    </a:lnTo>
                    <a:lnTo>
                      <a:pt x="975425" y="704337"/>
                    </a:lnTo>
                    <a:lnTo>
                      <a:pt x="989649" y="751477"/>
                    </a:lnTo>
                  </a:path>
                </a:pathLst>
              </a:custGeom>
              <a:ln w="149224">
                <a:solidFill>
                  <a:srgbClr val="0034E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9D3C85A6-B38E-D9EF-1366-D32AF295DDB5}"/>
                </a:ext>
              </a:extLst>
            </p:cNvPr>
            <p:cNvSpPr txBox="1"/>
            <p:nvPr/>
          </p:nvSpPr>
          <p:spPr>
            <a:xfrm>
              <a:off x="10261445" y="3779590"/>
              <a:ext cx="82232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10" dirty="0">
                  <a:solidFill>
                    <a:srgbClr val="0034EC"/>
                  </a:solidFill>
                  <a:latin typeface="Arial"/>
                  <a:cs typeface="Arial"/>
                </a:rPr>
                <a:t>20</a:t>
              </a:r>
              <a:r>
                <a:rPr sz="3150" spc="165" baseline="31746" dirty="0">
                  <a:solidFill>
                    <a:srgbClr val="0034EC"/>
                  </a:solidFill>
                  <a:latin typeface="Arial"/>
                  <a:cs typeface="Arial"/>
                </a:rPr>
                <a:t>%</a:t>
              </a:r>
              <a:endParaRPr sz="3150" baseline="31746" dirty="0">
                <a:latin typeface="Arial"/>
                <a:cs typeface="Arial"/>
              </a:endParaRPr>
            </a:p>
          </p:txBody>
        </p:sp>
        <p:grpSp>
          <p:nvGrpSpPr>
            <p:cNvPr id="25" name="object 25">
              <a:extLst>
                <a:ext uri="{FF2B5EF4-FFF2-40B4-BE49-F238E27FC236}">
                  <a16:creationId xmlns:a16="http://schemas.microsoft.com/office/drawing/2014/main" id="{C0ACDF88-5821-0B90-B900-1B3CBA770B72}"/>
                </a:ext>
              </a:extLst>
            </p:cNvPr>
            <p:cNvGrpSpPr/>
            <p:nvPr/>
          </p:nvGrpSpPr>
          <p:grpSpPr>
            <a:xfrm>
              <a:off x="10261445" y="4412633"/>
              <a:ext cx="724535" cy="627380"/>
              <a:chOff x="9755140" y="3555346"/>
              <a:chExt cx="724535" cy="627380"/>
            </a:xfrm>
          </p:grpSpPr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91CA6FE0-418A-C5E1-7642-885C24B4CB05}"/>
                  </a:ext>
                </a:extLst>
              </p:cNvPr>
              <p:cNvSpPr/>
              <p:nvPr/>
            </p:nvSpPr>
            <p:spPr>
              <a:xfrm>
                <a:off x="9917722" y="3840086"/>
                <a:ext cx="295910" cy="269240"/>
              </a:xfrm>
              <a:custGeom>
                <a:avLst/>
                <a:gdLst/>
                <a:ahLst/>
                <a:cxnLst/>
                <a:rect l="l" t="t" r="r" b="b"/>
                <a:pathLst>
                  <a:path w="295909" h="269239">
                    <a:moveTo>
                      <a:pt x="82969" y="221742"/>
                    </a:moveTo>
                    <a:lnTo>
                      <a:pt x="82740" y="221742"/>
                    </a:lnTo>
                    <a:lnTo>
                      <a:pt x="74841" y="220141"/>
                    </a:lnTo>
                    <a:lnTo>
                      <a:pt x="68389" y="215785"/>
                    </a:lnTo>
                    <a:lnTo>
                      <a:pt x="64046" y="209321"/>
                    </a:lnTo>
                    <a:lnTo>
                      <a:pt x="62445" y="201409"/>
                    </a:lnTo>
                    <a:lnTo>
                      <a:pt x="62445" y="0"/>
                    </a:lnTo>
                    <a:lnTo>
                      <a:pt x="20294" y="0"/>
                    </a:lnTo>
                    <a:lnTo>
                      <a:pt x="12395" y="1600"/>
                    </a:lnTo>
                    <a:lnTo>
                      <a:pt x="5943" y="5969"/>
                    </a:lnTo>
                    <a:lnTo>
                      <a:pt x="1600" y="12433"/>
                    </a:lnTo>
                    <a:lnTo>
                      <a:pt x="0" y="20345"/>
                    </a:lnTo>
                    <a:lnTo>
                      <a:pt x="0" y="248348"/>
                    </a:lnTo>
                    <a:lnTo>
                      <a:pt x="1600" y="256260"/>
                    </a:lnTo>
                    <a:lnTo>
                      <a:pt x="5943" y="262712"/>
                    </a:lnTo>
                    <a:lnTo>
                      <a:pt x="12395" y="267081"/>
                    </a:lnTo>
                    <a:lnTo>
                      <a:pt x="20294" y="268681"/>
                    </a:lnTo>
                    <a:lnTo>
                      <a:pt x="49326" y="268681"/>
                    </a:lnTo>
                    <a:lnTo>
                      <a:pt x="53517" y="254266"/>
                    </a:lnTo>
                    <a:lnTo>
                      <a:pt x="60744" y="241325"/>
                    </a:lnTo>
                    <a:lnTo>
                      <a:pt x="70675" y="230327"/>
                    </a:lnTo>
                    <a:lnTo>
                      <a:pt x="82969" y="221742"/>
                    </a:lnTo>
                    <a:close/>
                  </a:path>
                  <a:path w="295909" h="269239">
                    <a:moveTo>
                      <a:pt x="144945" y="221742"/>
                    </a:moveTo>
                    <a:lnTo>
                      <a:pt x="129819" y="215887"/>
                    </a:lnTo>
                    <a:lnTo>
                      <a:pt x="113957" y="213931"/>
                    </a:lnTo>
                    <a:lnTo>
                      <a:pt x="98094" y="215887"/>
                    </a:lnTo>
                    <a:lnTo>
                      <a:pt x="82969" y="221742"/>
                    </a:lnTo>
                    <a:lnTo>
                      <a:pt x="144945" y="221742"/>
                    </a:lnTo>
                    <a:close/>
                  </a:path>
                  <a:path w="295909" h="269239">
                    <a:moveTo>
                      <a:pt x="295795" y="221742"/>
                    </a:moveTo>
                    <a:lnTo>
                      <a:pt x="144945" y="221742"/>
                    </a:lnTo>
                    <a:lnTo>
                      <a:pt x="157251" y="230327"/>
                    </a:lnTo>
                    <a:lnTo>
                      <a:pt x="167182" y="241325"/>
                    </a:lnTo>
                    <a:lnTo>
                      <a:pt x="174409" y="254266"/>
                    </a:lnTo>
                    <a:lnTo>
                      <a:pt x="178600" y="268681"/>
                    </a:lnTo>
                    <a:lnTo>
                      <a:pt x="295795" y="268681"/>
                    </a:lnTo>
                    <a:lnTo>
                      <a:pt x="295795" y="221742"/>
                    </a:lnTo>
                    <a:close/>
                  </a:path>
                </a:pathLst>
              </a:custGeom>
              <a:solidFill>
                <a:srgbClr val="D4E1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>
                <a:extLst>
                  <a:ext uri="{FF2B5EF4-FFF2-40B4-BE49-F238E27FC236}">
                    <a16:creationId xmlns:a16="http://schemas.microsoft.com/office/drawing/2014/main" id="{D50BFA82-81BB-F7D7-CCCB-E5952A1FDCDA}"/>
                  </a:ext>
                </a:extLst>
              </p:cNvPr>
              <p:cNvSpPr/>
              <p:nvPr/>
            </p:nvSpPr>
            <p:spPr>
              <a:xfrm>
                <a:off x="9895637" y="3680510"/>
                <a:ext cx="584200" cy="447040"/>
              </a:xfrm>
              <a:custGeom>
                <a:avLst/>
                <a:gdLst/>
                <a:ahLst/>
                <a:cxnLst/>
                <a:rect l="l" t="t" r="r" b="b"/>
                <a:pathLst>
                  <a:path w="584200" h="447039">
                    <a:moveTo>
                      <a:pt x="92100" y="430034"/>
                    </a:moveTo>
                    <a:lnTo>
                      <a:pt x="87210" y="425132"/>
                    </a:lnTo>
                    <a:lnTo>
                      <a:pt x="81178" y="425132"/>
                    </a:lnTo>
                    <a:lnTo>
                      <a:pt x="42151" y="425132"/>
                    </a:lnTo>
                    <a:lnTo>
                      <a:pt x="34251" y="423519"/>
                    </a:lnTo>
                    <a:lnTo>
                      <a:pt x="27800" y="419163"/>
                    </a:lnTo>
                    <a:lnTo>
                      <a:pt x="23456" y="412699"/>
                    </a:lnTo>
                    <a:lnTo>
                      <a:pt x="21856" y="404787"/>
                    </a:lnTo>
                    <a:lnTo>
                      <a:pt x="21856" y="161518"/>
                    </a:lnTo>
                    <a:lnTo>
                      <a:pt x="16967" y="156616"/>
                    </a:lnTo>
                    <a:lnTo>
                      <a:pt x="4889" y="156616"/>
                    </a:lnTo>
                    <a:lnTo>
                      <a:pt x="0" y="161518"/>
                    </a:lnTo>
                    <a:lnTo>
                      <a:pt x="0" y="404787"/>
                    </a:lnTo>
                    <a:lnTo>
                      <a:pt x="3314" y="421220"/>
                    </a:lnTo>
                    <a:lnTo>
                      <a:pt x="12357" y="434644"/>
                    </a:lnTo>
                    <a:lnTo>
                      <a:pt x="25742" y="443699"/>
                    </a:lnTo>
                    <a:lnTo>
                      <a:pt x="42151" y="447027"/>
                    </a:lnTo>
                    <a:lnTo>
                      <a:pt x="87210" y="447027"/>
                    </a:lnTo>
                    <a:lnTo>
                      <a:pt x="92100" y="442125"/>
                    </a:lnTo>
                    <a:lnTo>
                      <a:pt x="92100" y="430034"/>
                    </a:lnTo>
                    <a:close/>
                  </a:path>
                  <a:path w="584200" h="447039">
                    <a:moveTo>
                      <a:pt x="583844" y="404787"/>
                    </a:moveTo>
                    <a:lnTo>
                      <a:pt x="583806" y="275628"/>
                    </a:lnTo>
                    <a:lnTo>
                      <a:pt x="583806" y="263804"/>
                    </a:lnTo>
                    <a:lnTo>
                      <a:pt x="583526" y="262051"/>
                    </a:lnTo>
                    <a:lnTo>
                      <a:pt x="508088" y="177685"/>
                    </a:lnTo>
                    <a:lnTo>
                      <a:pt x="475170" y="177685"/>
                    </a:lnTo>
                    <a:lnTo>
                      <a:pt x="480593" y="180073"/>
                    </a:lnTo>
                    <a:lnTo>
                      <a:pt x="548055" y="253720"/>
                    </a:lnTo>
                    <a:lnTo>
                      <a:pt x="339496" y="253720"/>
                    </a:lnTo>
                    <a:lnTo>
                      <a:pt x="339496" y="177673"/>
                    </a:lnTo>
                    <a:lnTo>
                      <a:pt x="508088" y="177673"/>
                    </a:lnTo>
                    <a:lnTo>
                      <a:pt x="500545" y="169443"/>
                    </a:lnTo>
                    <a:lnTo>
                      <a:pt x="493979" y="163639"/>
                    </a:lnTo>
                    <a:lnTo>
                      <a:pt x="486448" y="159346"/>
                    </a:lnTo>
                    <a:lnTo>
                      <a:pt x="478205" y="156679"/>
                    </a:lnTo>
                    <a:lnTo>
                      <a:pt x="469493" y="155765"/>
                    </a:lnTo>
                    <a:lnTo>
                      <a:pt x="339496" y="155765"/>
                    </a:lnTo>
                    <a:lnTo>
                      <a:pt x="339496" y="42240"/>
                    </a:lnTo>
                    <a:lnTo>
                      <a:pt x="336181" y="25806"/>
                    </a:lnTo>
                    <a:lnTo>
                      <a:pt x="327139" y="12382"/>
                    </a:lnTo>
                    <a:lnTo>
                      <a:pt x="313753" y="3327"/>
                    </a:lnTo>
                    <a:lnTo>
                      <a:pt x="297345" y="0"/>
                    </a:lnTo>
                    <a:lnTo>
                      <a:pt x="145669" y="0"/>
                    </a:lnTo>
                    <a:lnTo>
                      <a:pt x="140779" y="4902"/>
                    </a:lnTo>
                    <a:lnTo>
                      <a:pt x="140779" y="17005"/>
                    </a:lnTo>
                    <a:lnTo>
                      <a:pt x="145669" y="21907"/>
                    </a:lnTo>
                    <a:lnTo>
                      <a:pt x="297345" y="21907"/>
                    </a:lnTo>
                    <a:lnTo>
                      <a:pt x="305244" y="23507"/>
                    </a:lnTo>
                    <a:lnTo>
                      <a:pt x="311696" y="27863"/>
                    </a:lnTo>
                    <a:lnTo>
                      <a:pt x="316039" y="34328"/>
                    </a:lnTo>
                    <a:lnTo>
                      <a:pt x="317639" y="42240"/>
                    </a:lnTo>
                    <a:lnTo>
                      <a:pt x="317639" y="425132"/>
                    </a:lnTo>
                    <a:lnTo>
                      <a:pt x="184416" y="425132"/>
                    </a:lnTo>
                    <a:lnTo>
                      <a:pt x="179527" y="430034"/>
                    </a:lnTo>
                    <a:lnTo>
                      <a:pt x="179527" y="442125"/>
                    </a:lnTo>
                    <a:lnTo>
                      <a:pt x="184416" y="447027"/>
                    </a:lnTo>
                    <a:lnTo>
                      <a:pt x="399427" y="447027"/>
                    </a:lnTo>
                    <a:lnTo>
                      <a:pt x="404317" y="442125"/>
                    </a:lnTo>
                    <a:lnTo>
                      <a:pt x="404317" y="430034"/>
                    </a:lnTo>
                    <a:lnTo>
                      <a:pt x="399427" y="425132"/>
                    </a:lnTo>
                    <a:lnTo>
                      <a:pt x="339496" y="425132"/>
                    </a:lnTo>
                    <a:lnTo>
                      <a:pt x="339496" y="275628"/>
                    </a:lnTo>
                    <a:lnTo>
                      <a:pt x="561987" y="275628"/>
                    </a:lnTo>
                    <a:lnTo>
                      <a:pt x="561987" y="404787"/>
                    </a:lnTo>
                    <a:lnTo>
                      <a:pt x="560387" y="412699"/>
                    </a:lnTo>
                    <a:lnTo>
                      <a:pt x="556044" y="419163"/>
                    </a:lnTo>
                    <a:lnTo>
                      <a:pt x="549592" y="423519"/>
                    </a:lnTo>
                    <a:lnTo>
                      <a:pt x="541693" y="425132"/>
                    </a:lnTo>
                    <a:lnTo>
                      <a:pt x="496633" y="425132"/>
                    </a:lnTo>
                    <a:lnTo>
                      <a:pt x="491744" y="430034"/>
                    </a:lnTo>
                    <a:lnTo>
                      <a:pt x="491744" y="442125"/>
                    </a:lnTo>
                    <a:lnTo>
                      <a:pt x="496633" y="447027"/>
                    </a:lnTo>
                    <a:lnTo>
                      <a:pt x="541693" y="447027"/>
                    </a:lnTo>
                    <a:lnTo>
                      <a:pt x="558101" y="443699"/>
                    </a:lnTo>
                    <a:lnTo>
                      <a:pt x="571487" y="434644"/>
                    </a:lnTo>
                    <a:lnTo>
                      <a:pt x="580529" y="421220"/>
                    </a:lnTo>
                    <a:lnTo>
                      <a:pt x="583844" y="404787"/>
                    </a:lnTo>
                    <a:close/>
                  </a:path>
                </a:pathLst>
              </a:custGeom>
              <a:solidFill>
                <a:srgbClr val="0034E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28">
                <a:extLst>
                  <a:ext uri="{FF2B5EF4-FFF2-40B4-BE49-F238E27FC236}">
                    <a16:creationId xmlns:a16="http://schemas.microsoft.com/office/drawing/2014/main" id="{1ADE2F6D-AC8D-A883-C68D-08D98EE605C8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842465" y="3665147"/>
                <a:ext cx="128344" cy="83839"/>
              </a:xfrm>
              <a:prstGeom prst="rect">
                <a:avLst/>
              </a:prstGeom>
            </p:spPr>
          </p:pic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BCBF2F0D-70CD-0C74-EAC3-FC32EBA8254F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65889" y="4050875"/>
                <a:ext cx="131132" cy="131416"/>
              </a:xfrm>
              <a:prstGeom prst="rect">
                <a:avLst/>
              </a:prstGeom>
            </p:spPr>
          </p:pic>
          <p:pic>
            <p:nvPicPr>
              <p:cNvPr id="30" name="object 30">
                <a:extLst>
                  <a:ext uri="{FF2B5EF4-FFF2-40B4-BE49-F238E27FC236}">
                    <a16:creationId xmlns:a16="http://schemas.microsoft.com/office/drawing/2014/main" id="{4446427D-64F7-F3DC-593D-90EBB764E77B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78110" y="4050875"/>
                <a:ext cx="131132" cy="131416"/>
              </a:xfrm>
              <a:prstGeom prst="rect">
                <a:avLst/>
              </a:prstGeom>
            </p:spPr>
          </p:pic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580DE713-3A09-A646-95C2-8B99E21AAB76}"/>
                  </a:ext>
                </a:extLst>
              </p:cNvPr>
              <p:cNvSpPr/>
              <p:nvPr/>
            </p:nvSpPr>
            <p:spPr>
              <a:xfrm>
                <a:off x="9755140" y="3555346"/>
                <a:ext cx="302895" cy="303530"/>
              </a:xfrm>
              <a:custGeom>
                <a:avLst/>
                <a:gdLst/>
                <a:ahLst/>
                <a:cxnLst/>
                <a:rect l="l" t="t" r="r" b="b"/>
                <a:pathLst>
                  <a:path w="302895" h="303529">
                    <a:moveTo>
                      <a:pt x="151427" y="303508"/>
                    </a:moveTo>
                    <a:lnTo>
                      <a:pt x="103565" y="295771"/>
                    </a:lnTo>
                    <a:lnTo>
                      <a:pt x="61997" y="274227"/>
                    </a:lnTo>
                    <a:lnTo>
                      <a:pt x="29217" y="241377"/>
                    </a:lnTo>
                    <a:lnTo>
                      <a:pt x="7716" y="199696"/>
                    </a:lnTo>
                    <a:lnTo>
                      <a:pt x="0" y="151754"/>
                    </a:lnTo>
                    <a:lnTo>
                      <a:pt x="7720" y="103788"/>
                    </a:lnTo>
                    <a:lnTo>
                      <a:pt x="29217" y="62130"/>
                    </a:lnTo>
                    <a:lnTo>
                      <a:pt x="61997" y="29280"/>
                    </a:lnTo>
                    <a:lnTo>
                      <a:pt x="103565" y="7736"/>
                    </a:lnTo>
                    <a:lnTo>
                      <a:pt x="151427" y="0"/>
                    </a:lnTo>
                    <a:lnTo>
                      <a:pt x="199289" y="7736"/>
                    </a:lnTo>
                    <a:lnTo>
                      <a:pt x="226623" y="21903"/>
                    </a:lnTo>
                    <a:lnTo>
                      <a:pt x="151427" y="21903"/>
                    </a:lnTo>
                    <a:lnTo>
                      <a:pt x="100992" y="32107"/>
                    </a:lnTo>
                    <a:lnTo>
                      <a:pt x="59806" y="59935"/>
                    </a:lnTo>
                    <a:lnTo>
                      <a:pt x="32032" y="101237"/>
                    </a:lnTo>
                    <a:lnTo>
                      <a:pt x="21854" y="151754"/>
                    </a:lnTo>
                    <a:lnTo>
                      <a:pt x="32037" y="202298"/>
                    </a:lnTo>
                    <a:lnTo>
                      <a:pt x="59806" y="243573"/>
                    </a:lnTo>
                    <a:lnTo>
                      <a:pt x="100992" y="271401"/>
                    </a:lnTo>
                    <a:lnTo>
                      <a:pt x="151427" y="281605"/>
                    </a:lnTo>
                    <a:lnTo>
                      <a:pt x="226492" y="281605"/>
                    </a:lnTo>
                    <a:lnTo>
                      <a:pt x="199265" y="295731"/>
                    </a:lnTo>
                    <a:lnTo>
                      <a:pt x="151427" y="303508"/>
                    </a:lnTo>
                    <a:close/>
                  </a:path>
                  <a:path w="302895" h="303529">
                    <a:moveTo>
                      <a:pt x="226492" y="281605"/>
                    </a:moveTo>
                    <a:lnTo>
                      <a:pt x="151427" y="281605"/>
                    </a:lnTo>
                    <a:lnTo>
                      <a:pt x="201863" y="271401"/>
                    </a:lnTo>
                    <a:lnTo>
                      <a:pt x="243048" y="243573"/>
                    </a:lnTo>
                    <a:lnTo>
                      <a:pt x="270816" y="202298"/>
                    </a:lnTo>
                    <a:lnTo>
                      <a:pt x="280998" y="151754"/>
                    </a:lnTo>
                    <a:lnTo>
                      <a:pt x="270759" y="101210"/>
                    </a:lnTo>
                    <a:lnTo>
                      <a:pt x="243004" y="59979"/>
                    </a:lnTo>
                    <a:lnTo>
                      <a:pt x="201836" y="32146"/>
                    </a:lnTo>
                    <a:lnTo>
                      <a:pt x="151427" y="21903"/>
                    </a:lnTo>
                    <a:lnTo>
                      <a:pt x="226623" y="21903"/>
                    </a:lnTo>
                    <a:lnTo>
                      <a:pt x="240857" y="29280"/>
                    </a:lnTo>
                    <a:lnTo>
                      <a:pt x="273637" y="62130"/>
                    </a:lnTo>
                    <a:lnTo>
                      <a:pt x="295134" y="103788"/>
                    </a:lnTo>
                    <a:lnTo>
                      <a:pt x="302854" y="151754"/>
                    </a:lnTo>
                    <a:lnTo>
                      <a:pt x="295081" y="199719"/>
                    </a:lnTo>
                    <a:lnTo>
                      <a:pt x="273584" y="241333"/>
                    </a:lnTo>
                    <a:lnTo>
                      <a:pt x="240813" y="274175"/>
                    </a:lnTo>
                    <a:lnTo>
                      <a:pt x="226492" y="2816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280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5821093" cy="132556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Количественные исследования:</a:t>
            </a:r>
            <a:br>
              <a:rPr lang="ru-RU" dirty="0"/>
            </a:br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106017"/>
            <a:ext cx="10515600" cy="1205948"/>
          </a:xfrm>
        </p:spPr>
        <p:txBody>
          <a:bodyPr>
            <a:normAutofit/>
          </a:bodyPr>
          <a:lstStyle/>
          <a:p>
            <a:r>
              <a:rPr lang="ru-RU" sz="3200" dirty="0"/>
              <a:t>Количественные исследования:</a:t>
            </a:r>
            <a:br>
              <a:rPr lang="ru-RU" b="1" dirty="0"/>
            </a:br>
            <a:r>
              <a:rPr lang="en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205948"/>
            <a:ext cx="11370365" cy="56520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 тестируем: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интерфейса / сайта / </a:t>
            </a:r>
            <a:r>
              <a:rPr lang="ru-RU" sz="2000" dirty="0" err="1"/>
              <a:t>лендинга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 экрана /</a:t>
            </a:r>
            <a:r>
              <a:rPr lang="en-US" sz="2000" dirty="0"/>
              <a:t> web-</a:t>
            </a:r>
            <a:r>
              <a:rPr lang="ru-RU" sz="2000" dirty="0"/>
              <a:t>страницы </a:t>
            </a:r>
            <a:r>
              <a:rPr lang="en-US" sz="2000" dirty="0"/>
              <a:t>/ </a:t>
            </a:r>
            <a:r>
              <a:rPr lang="ru-RU" sz="2000" dirty="0"/>
              <a:t>страницы приложения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элемента интерфейса / баннера / картинки / кнопки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Можно </a:t>
            </a:r>
            <a:r>
              <a:rPr lang="ru-RU" sz="2000" b="1" dirty="0"/>
              <a:t>проверить гипотезу</a:t>
            </a:r>
            <a:r>
              <a:rPr lang="ru-RU" sz="2000" dirty="0"/>
              <a:t> о том, </a:t>
            </a:r>
            <a:r>
              <a:rPr lang="ru-RU" sz="2000" b="1" dirty="0"/>
              <a:t>поменяется ли</a:t>
            </a:r>
            <a:r>
              <a:rPr lang="ru-RU" sz="2000" dirty="0"/>
              <a:t> выбранная продуктовая </a:t>
            </a:r>
            <a:r>
              <a:rPr lang="ru-RU" sz="2000" b="1" dirty="0"/>
              <a:t>метрика, если изменить что-то в продукте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Сравниваются результаты тестовой и контрольной групп</a:t>
            </a:r>
            <a:r>
              <a:rPr lang="ru-RU" sz="2000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тестировать сразу несколько вариантов.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используют </a:t>
            </a:r>
            <a:r>
              <a:rPr lang="ru-RU" sz="2000" b="1" dirty="0"/>
              <a:t>для проверки любых гипотез</a:t>
            </a:r>
            <a:r>
              <a:rPr lang="ru-RU" sz="2000" dirty="0"/>
              <a:t>, связанных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Считаем </a:t>
            </a:r>
            <a:r>
              <a:rPr lang="en-US" sz="1800" dirty="0"/>
              <a:t>p-value — </a:t>
            </a:r>
            <a:r>
              <a:rPr lang="ru-RU" sz="1800" dirty="0"/>
              <a:t>для этого есть куча сервисов.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4078E3E3-B133-A150-002C-74B5413B11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433" y="0"/>
            <a:ext cx="3109784" cy="29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734804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198"/>
            <a:ext cx="10515600" cy="5035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Для ответа на какие вопросы применяют </a:t>
            </a:r>
            <a:r>
              <a:rPr lang="en" sz="2400" dirty="0"/>
              <a:t>A/B-</a:t>
            </a:r>
            <a:r>
              <a:rPr lang="ru-RU" sz="2400" dirty="0"/>
              <a:t>тесты:</a:t>
            </a:r>
          </a:p>
          <a:p>
            <a:r>
              <a:rPr lang="ru-RU" sz="2400" dirty="0"/>
              <a:t>Зайдёт ли фича? Зайдёт ли новый интерфейс?</a:t>
            </a:r>
          </a:p>
          <a:p>
            <a:r>
              <a:rPr lang="ru-RU" sz="2400" dirty="0"/>
              <a:t>Поиск лучшего </a:t>
            </a:r>
            <a:r>
              <a:rPr lang="ru-RU" sz="2400" dirty="0">
                <a:hlinkClick r:id="rId2"/>
              </a:rPr>
              <a:t>УТП</a:t>
            </a:r>
            <a:r>
              <a:rPr lang="ru-RU" sz="2400" dirty="0"/>
              <a:t> на этапе формулирования концепции продукта.</a:t>
            </a:r>
          </a:p>
          <a:p>
            <a:r>
              <a:rPr lang="ru-RU" sz="2400" dirty="0"/>
              <a:t>Тестирование тарифов и цен.</a:t>
            </a:r>
          </a:p>
          <a:p>
            <a:r>
              <a:rPr lang="ru-RU" sz="2400" dirty="0"/>
              <a:t>Проверка интерфейсных улучшений</a:t>
            </a:r>
          </a:p>
          <a:p>
            <a:pPr lvl="1"/>
            <a:r>
              <a:rPr lang="ru-RU" sz="2000" dirty="0"/>
              <a:t>История про дизайнера из </a:t>
            </a:r>
            <a:r>
              <a:rPr lang="en-US" sz="2000" dirty="0"/>
              <a:t>Google</a:t>
            </a:r>
            <a:endParaRPr lang="ru-RU" sz="2000" dirty="0"/>
          </a:p>
          <a:p>
            <a:pPr marL="0" indent="0">
              <a:buNone/>
            </a:pPr>
            <a:r>
              <a:rPr lang="en-US" sz="2400" u="sng" dirty="0"/>
              <a:t>Pro</a:t>
            </a:r>
            <a:r>
              <a:rPr lang="en-US" sz="2400" dirty="0"/>
              <a:t>: </a:t>
            </a:r>
            <a:r>
              <a:rPr lang="ru-RU" sz="2400" dirty="0"/>
              <a:t>Сильная сторона метода — </a:t>
            </a:r>
            <a:r>
              <a:rPr lang="ru-RU" sz="2400" b="1" dirty="0"/>
              <a:t>объективность</a:t>
            </a:r>
            <a:r>
              <a:rPr lang="ru-RU" sz="2400" dirty="0"/>
              <a:t>. Участники не знают об эксперименте, а значит беспристрастны. </a:t>
            </a:r>
            <a:r>
              <a:rPr lang="en" sz="2400" dirty="0"/>
              <a:t>A/B-</a:t>
            </a:r>
            <a:r>
              <a:rPr lang="ru-RU" sz="2400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sz="2400" u="sng" dirty="0"/>
              <a:t>Con</a:t>
            </a:r>
            <a:r>
              <a:rPr lang="en-US" sz="2400" dirty="0"/>
              <a:t>: A</a:t>
            </a:r>
            <a:r>
              <a:rPr lang="en" sz="2400" dirty="0"/>
              <a:t>/B-</a:t>
            </a:r>
            <a:r>
              <a:rPr lang="ru-RU" sz="2400" dirty="0"/>
              <a:t>тесты дают ответ на вопрос «Какой вариант лучше?», но не помогают понять «</a:t>
            </a:r>
            <a:r>
              <a:rPr lang="ru-RU" sz="2400" b="1" dirty="0"/>
              <a:t>Почему</a:t>
            </a:r>
            <a:r>
              <a:rPr lang="ru-RU" sz="2400" dirty="0"/>
              <a:t>?» — то есть что именно повлияло на действия и выбор пользователей. </a:t>
            </a:r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417753"/>
            <a:ext cx="8566785" cy="14292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85"/>
              </a:spcBef>
            </a:pPr>
            <a:r>
              <a:rPr dirty="0"/>
              <a:t>Как же тогда создать продукт, который будет 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265" y="4880639"/>
            <a:ext cx="2684237" cy="805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ru-RU" sz="2400" dirty="0"/>
              <a:t>Проанализировать Вашу аудиторию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38363" y="4722742"/>
            <a:ext cx="3573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spcBef>
                <a:spcPts val="100"/>
              </a:spcBef>
            </a:pPr>
            <a:r>
              <a:rPr lang="ru-RU" sz="2400" dirty="0"/>
              <a:t>Составить продукт точно под потребности аудитории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888" y="2806491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0262" y="2806491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204201" y="3536995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EE63DB-4766-895B-9115-D1B84C4FA2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486" y="2116595"/>
            <a:ext cx="3983590" cy="432365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3" y="375516"/>
            <a:ext cx="10359435" cy="1325563"/>
          </a:xfrm>
        </p:spPr>
        <p:txBody>
          <a:bodyPr/>
          <a:lstStyle/>
          <a:p>
            <a:r>
              <a:rPr lang="ru-RU" sz="4000" dirty="0"/>
              <a:t>Количественные исследования</a:t>
            </a:r>
            <a:r>
              <a:rPr lang="ru-RU" sz="4000" b="1" dirty="0"/>
              <a:t>:</a:t>
            </a:r>
            <a:br>
              <a:rPr lang="ru-RU" b="1" dirty="0"/>
            </a:br>
            <a:r>
              <a:rPr lang="ru-RU" dirty="0"/>
              <a:t>Кластеризация обращений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3" y="1836016"/>
            <a:ext cx="10628244" cy="284200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При помощи моделей машинного обучения и обработки естественного языка (</a:t>
            </a:r>
            <a:r>
              <a:rPr lang="en-US" sz="2400" dirty="0"/>
              <a:t>word2vec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Выделить запросы, которые постоянно повторяются в обратной связи.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Анализ тона отзывов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5713B4-1052-A565-3F2B-10B88918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4" t="6758" r="6071" b="5978"/>
          <a:stretch/>
        </p:blipFill>
        <p:spPr>
          <a:xfrm>
            <a:off x="8630929" y="4198216"/>
            <a:ext cx="3561071" cy="26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209482"/>
            <a:ext cx="10585174" cy="1181573"/>
          </a:xfrm>
        </p:spPr>
        <p:txBody>
          <a:bodyPr/>
          <a:lstStyle/>
          <a:p>
            <a:r>
              <a:rPr lang="ru-RU" sz="3200" dirty="0"/>
              <a:t>Количественные исследования</a:t>
            </a:r>
            <a:r>
              <a:rPr lang="ru-RU" sz="3200" b="1" dirty="0"/>
              <a:t>:</a:t>
            </a:r>
            <a:br>
              <a:rPr lang="en-US" sz="4000" b="1" dirty="0"/>
            </a:br>
            <a:r>
              <a:rPr lang="ru-RU" dirty="0"/>
              <a:t>Веб-аналитика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7" y="1877438"/>
            <a:ext cx="5914276" cy="491246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Google Analytics, </a:t>
            </a:r>
            <a:r>
              <a:rPr lang="ru-RU" sz="2200" dirty="0"/>
              <a:t>Яндекс.Метрика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Позволяет выявить и приоритезировать проблемы продукта.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  <p:pic>
        <p:nvPicPr>
          <p:cNvPr id="2050" name="Picture 2" descr="Google Analytics Dashboard &amp; Report Tools - AgencyAnalytics">
            <a:extLst>
              <a:ext uri="{FF2B5EF4-FFF2-40B4-BE49-F238E27FC236}">
                <a16:creationId xmlns:a16="http://schemas.microsoft.com/office/drawing/2014/main" id="{979BEE5B-FF75-9CA9-5355-83A8FF019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6525" r="1302"/>
          <a:stretch/>
        </p:blipFill>
        <p:spPr bwMode="auto">
          <a:xfrm>
            <a:off x="6439711" y="1348452"/>
            <a:ext cx="5752289" cy="416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BBC2FE-D6F8-61AE-9D24-DE5F90CB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замечания про продуктовым исследованиям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AF9A2B-8A1A-2C94-6EE0-2FBAD585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проводить исследования с умом и как внедрять результаты?</a:t>
            </a:r>
          </a:p>
        </p:txBody>
      </p:sp>
    </p:spTree>
    <p:extLst>
      <p:ext uri="{BB962C8B-B14F-4D97-AF65-F5344CB8AC3E}">
        <p14:creationId xmlns:p14="http://schemas.microsoft.com/office/powerpoint/2010/main" val="3204077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81C31BB-AA89-EE05-14B4-BD3DF03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374852"/>
            <a:ext cx="10515600" cy="918927"/>
          </a:xfrm>
        </p:spPr>
        <p:txBody>
          <a:bodyPr>
            <a:normAutofit fontScale="90000"/>
          </a:bodyPr>
          <a:lstStyle/>
          <a:p>
            <a:r>
              <a:rPr lang="ru-RU" dirty="0"/>
              <a:t>Ещё раз про виды продуктовых исследований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C5D7C1-32E2-86E5-FF95-5F789BE0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6603"/>
            <a:ext cx="6008639" cy="33190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14A77C-0B78-DC09-9E7D-6347B2932B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361" y="1836603"/>
            <a:ext cx="6008639" cy="4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10715368" cy="69504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оценивать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878"/>
            <a:ext cx="10903226" cy="60761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100" dirty="0"/>
              <a:t>Оценивать эффективность исследований непросто.</a:t>
            </a:r>
            <a:br>
              <a:rPr lang="ru-RU" sz="2100" dirty="0"/>
            </a:br>
            <a:r>
              <a:rPr lang="ru-RU" sz="2100" dirty="0"/>
              <a:t>Еще сложнее посчитать, оправдывают ли результаты исследований потраченные на них ресурсы.</a:t>
            </a:r>
            <a:br>
              <a:rPr lang="en-US" sz="2100" dirty="0"/>
            </a:br>
            <a:r>
              <a:rPr lang="ru-RU" sz="2100" dirty="0"/>
              <a:t>Когда можно считать, что исследование удалось?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b="1" dirty="0"/>
              <a:t>Есть инсайты</a:t>
            </a:r>
            <a:r>
              <a:rPr lang="ru-RU" sz="2100" dirty="0"/>
              <a:t>, которые можно проверить.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«Если мы провели исследование и </a:t>
            </a:r>
            <a:r>
              <a:rPr lang="ru-RU" sz="2100" b="1" dirty="0"/>
              <a:t>получили ответы на все вопросы</a:t>
            </a:r>
            <a:r>
              <a:rPr lang="ru-RU" sz="2100" dirty="0"/>
              <a:t>, которые стояли в качестве задач исследования, </a:t>
            </a:r>
            <a:r>
              <a:rPr lang="ru-RU" sz="2100" b="1" dirty="0"/>
              <a:t>подтвердили или опровергли все гипотезы</a:t>
            </a:r>
            <a:r>
              <a:rPr lang="ru-RU" sz="2100" dirty="0"/>
              <a:t>, которые у нас были, исследование можно считать успешным».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Если вы ответили на все вопросы, а инсайтов нет, значит вопросы были сформулированы некорректно.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В идеале должен появиться </a:t>
            </a:r>
            <a:r>
              <a:rPr lang="ru-RU" sz="2100" b="1" dirty="0"/>
              <a:t>список рекомендаций</a:t>
            </a:r>
            <a:r>
              <a:rPr lang="ru-RU" sz="2100" dirty="0"/>
              <a:t>, то есть </a:t>
            </a:r>
            <a:r>
              <a:rPr lang="ru-RU" sz="2100" b="1" dirty="0"/>
              <a:t>конкретных действий по улучшению продукта</a:t>
            </a:r>
            <a:r>
              <a:rPr lang="ru-RU" sz="2100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«Важно, чтобы это </a:t>
            </a:r>
            <a:r>
              <a:rPr lang="ru-RU" sz="2100" b="1" dirty="0"/>
              <a:t>не были инсайты в стол</a:t>
            </a:r>
            <a:r>
              <a:rPr lang="ru-RU" sz="2100" dirty="0"/>
              <a:t>, а чтобы в результате исследования </a:t>
            </a:r>
            <a:r>
              <a:rPr lang="ru-RU" sz="2100" b="1" dirty="0"/>
              <a:t>генерировалось решение</a:t>
            </a:r>
            <a:r>
              <a:rPr lang="ru-RU" sz="2100" dirty="0"/>
              <a:t>».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По итогам исследования что-то </a:t>
            </a:r>
            <a:r>
              <a:rPr lang="ru-RU" sz="2100" b="1" dirty="0"/>
              <a:t>запустили в работу и это дало рост метрик</a:t>
            </a:r>
            <a:r>
              <a:rPr lang="ru-RU" sz="21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3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2909"/>
            <a:ext cx="10854447" cy="52437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Задача исследователей — </a:t>
            </a:r>
            <a:r>
              <a:rPr lang="ru-RU" sz="2200" b="1" dirty="0"/>
              <a:t>дать продуктовой</a:t>
            </a:r>
            <a:br>
              <a:rPr lang="ru-RU" sz="2200" b="1" dirty="0"/>
            </a:br>
            <a:r>
              <a:rPr lang="ru-RU" sz="2200" b="1" dirty="0"/>
              <a:t>команде рабочие выводы и рекомендации</a:t>
            </a:r>
            <a:r>
              <a:rPr lang="ru-RU" sz="2200" dirty="0"/>
              <a:t>,</a:t>
            </a:r>
            <a:br>
              <a:rPr lang="ru-RU" sz="2200" dirty="0"/>
            </a:br>
            <a:r>
              <a:rPr lang="ru-RU" sz="2200" dirty="0"/>
              <a:t>а не бесполезный манускрипт.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Например, можно сделать шаблон отчета —</a:t>
            </a:r>
            <a:br>
              <a:rPr lang="ru-RU" sz="2000" dirty="0"/>
            </a:br>
            <a:r>
              <a:rPr lang="ru-RU" sz="2000" dirty="0"/>
              <a:t>набор из нескольких</a:t>
            </a:r>
            <a:br>
              <a:rPr lang="ru-RU" sz="2000" dirty="0"/>
            </a:br>
            <a:r>
              <a:rPr lang="ru-RU" sz="2000" dirty="0"/>
              <a:t>вопросов, на которые ресёрчер должен ответить по завершении исследования. А команде уже передается </a:t>
            </a:r>
            <a:r>
              <a:rPr lang="ru-RU" sz="2000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sz="2000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«Если вы проводите много исследований и узнаете благодаря ним много нового, </a:t>
            </a:r>
            <a:r>
              <a:rPr lang="ru-RU" sz="2000" b="1" dirty="0"/>
              <a:t>придумайте свой способ шэрить эти знания со всей командой</a:t>
            </a:r>
            <a:r>
              <a:rPr lang="ru-RU" sz="2000" dirty="0"/>
              <a:t>. Например, ребята в </a:t>
            </a:r>
            <a:r>
              <a:rPr lang="en" sz="2000" dirty="0"/>
              <a:t>Miro </a:t>
            </a:r>
            <a:r>
              <a:rPr lang="ru-RU" sz="2000" dirty="0"/>
              <a:t>проводят внутри компании </a:t>
            </a:r>
            <a:r>
              <a:rPr lang="ru-RU" sz="2000" b="1" dirty="0"/>
              <a:t>регулярную встречу </a:t>
            </a:r>
            <a:r>
              <a:rPr lang="en" sz="2000" b="1" dirty="0"/>
              <a:t>Product Insights</a:t>
            </a:r>
            <a:r>
              <a:rPr lang="en" sz="2000" dirty="0"/>
              <a:t>, </a:t>
            </a:r>
            <a:r>
              <a:rPr lang="ru-RU" sz="2000" dirty="0"/>
              <a:t>а у нас в </a:t>
            </a:r>
            <a:r>
              <a:rPr lang="en" sz="2000" dirty="0"/>
              <a:t>Carrot quest </a:t>
            </a:r>
            <a:r>
              <a:rPr lang="ru-RU" sz="2000" dirty="0"/>
              <a:t>есть «рыбные четверги» — это такие </a:t>
            </a:r>
            <a:r>
              <a:rPr lang="ru-RU" sz="2000" b="1" dirty="0"/>
              <a:t>внутренние митапы, на которых все команды </a:t>
            </a:r>
            <a:r>
              <a:rPr lang="ru-RU" sz="2000" dirty="0"/>
              <a:t>по очереди </a:t>
            </a:r>
            <a:r>
              <a:rPr lang="ru-RU" sz="2000" b="1" dirty="0"/>
              <a:t>делятся тем, что важного </a:t>
            </a:r>
            <a:r>
              <a:rPr lang="ru-RU" sz="2000" dirty="0"/>
              <a:t>и интересного для всех </a:t>
            </a:r>
            <a:r>
              <a:rPr lang="ru-RU" sz="2000" b="1" dirty="0"/>
              <a:t>они накопали</a:t>
            </a:r>
            <a:r>
              <a:rPr lang="ru-RU" sz="2000" dirty="0"/>
              <a:t>. В </a:t>
            </a:r>
            <a:r>
              <a:rPr lang="en" sz="2000" dirty="0"/>
              <a:t>Skyeng </a:t>
            </a:r>
            <a:r>
              <a:rPr lang="ru-RU" sz="2000" dirty="0"/>
              <a:t>результаты исследований </a:t>
            </a:r>
            <a:r>
              <a:rPr lang="ru-RU" sz="2000" b="1" dirty="0"/>
              <a:t>обсуждают на командных стендапах</a:t>
            </a:r>
            <a:r>
              <a:rPr lang="ru-RU" sz="2000" dirty="0"/>
              <a:t> и </a:t>
            </a:r>
            <a:r>
              <a:rPr lang="ru-RU" sz="2000" b="1" dirty="0"/>
              <a:t>публично презентуют</a:t>
            </a:r>
            <a:r>
              <a:rPr lang="ru-RU" sz="2000" dirty="0"/>
              <a:t> заказчикам из других команд.»</a:t>
            </a:r>
          </a:p>
        </p:txBody>
      </p:sp>
      <p:pic>
        <p:nvPicPr>
          <p:cNvPr id="4098" name="Picture 2" descr="Инсайт что это такое — определение термина, как использовать в маркетинге |  eSputnik">
            <a:extLst>
              <a:ext uri="{FF2B5EF4-FFF2-40B4-BE49-F238E27FC236}">
                <a16:creationId xmlns:a16="http://schemas.microsoft.com/office/drawing/2014/main" id="{BF81F4DC-4926-720E-09B3-0324C7091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208" r="6875" b="2686"/>
          <a:stretch/>
        </p:blipFill>
        <p:spPr bwMode="auto">
          <a:xfrm>
            <a:off x="7568119" y="-1"/>
            <a:ext cx="4623882" cy="2549337"/>
          </a:xfrm>
          <a:prstGeom prst="rect">
            <a:avLst/>
          </a:prstGeom>
          <a:noFill/>
          <a:ln w="9525">
            <a:solidFill>
              <a:srgbClr val="0034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1746CE7-A5A9-1AA7-A9E3-D4773F14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830"/>
            <a:ext cx="10515600" cy="266351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dirty="0"/>
              <a:t>Глубинные интервью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2A354D7-DA0A-6401-EDFE-4A62C5C8C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50327"/>
            <a:ext cx="10515600" cy="1739323"/>
          </a:xfrm>
        </p:spPr>
        <p:txBody>
          <a:bodyPr>
            <a:normAutofit/>
          </a:bodyPr>
          <a:lstStyle/>
          <a:p>
            <a:r>
              <a:rPr lang="ru-RU" sz="2800" dirty="0"/>
              <a:t>и как их готовить</a:t>
            </a: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l="6082" r="6531"/>
          <a:stretch/>
        </p:blipFill>
        <p:spPr>
          <a:xfrm>
            <a:off x="8358828" y="27710"/>
            <a:ext cx="3833172" cy="43125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3015" y="279342"/>
            <a:ext cx="7363677" cy="70339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Глубинные интервью</a:t>
            </a:r>
            <a:endParaRPr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60CEEA8-AB3F-EF32-70DB-F6769CE0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15" y="1052973"/>
            <a:ext cx="6680423" cy="56664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качественных исследования в форме беседы с респондентом один на один по заранее подготовленному сценарию (с записью на диктофон).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000" dirty="0"/>
              <a:t>Пример вопросов интервью: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каких случаях вы заказываете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принимаете решение о том, где заказать еду?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возникали у вас при заказе еды?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вы их решали?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применяется: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необходимости более глубокого анализа скрытых мотивов/ощущений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когда на респондента может оказать влияние мнение окружающих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обсуждении деликатных или конфиденциальных тем и вопросов</a:t>
            </a:r>
          </a:p>
          <a:p>
            <a:pPr marL="216000" indent="-216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более подробного понимания сложного поведения респондента в определенных ситуациях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716982" y="4368887"/>
            <a:ext cx="4475018" cy="2475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dirty="0"/>
              <a:t>Нейтрализуется отрицательное влияние группы, которое может проявляться в фокус-группе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22" y="53830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40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Зачем используют:</a:t>
            </a:r>
            <a:r>
              <a:rPr lang="ru-RU" sz="2200" dirty="0"/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dirty="0"/>
              <a:t>Как проводят: беседа 1 на 1.</a:t>
            </a:r>
            <a:br>
              <a:rPr lang="ru-RU" sz="2200" dirty="0"/>
            </a:br>
            <a:r>
              <a:rPr lang="ru-RU" sz="2200" dirty="0"/>
              <a:t>Очно или по видеосвязи. Интервью может длиться от 30 мин. до 2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2000" dirty="0"/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2200" dirty="0"/>
              <a:t>Сколько респондентов: от 10 в случае однородной аудитории исследования до 30 при наличии нескольких сегментов.</a:t>
            </a:r>
            <a:br>
              <a:rPr lang="ru-RU" sz="2200" dirty="0"/>
            </a:br>
            <a:r>
              <a:rPr lang="ru-RU" sz="2200" dirty="0"/>
              <a:t>Обычно при общении с одним сегментом аудитории уже на 5-7 интервью респонденты начинают повторяться. Ты замечаешь, что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410916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90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7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spc="70" dirty="0">
                <a:solidFill>
                  <a:srgbClr val="FFFFFF"/>
                </a:solidFill>
                <a:cs typeface="Arial"/>
              </a:rPr>
              <a:t>Подготовка</a:t>
            </a:r>
            <a:endParaRPr sz="2200" dirty="0"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598589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000" b="1" spc="70" dirty="0">
                <a:solidFill>
                  <a:srgbClr val="FFFFFF"/>
                </a:solidFill>
                <a:cs typeface="Arial"/>
              </a:rPr>
              <a:t>Проведение</a:t>
            </a:r>
            <a:endParaRPr sz="2000" dirty="0"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629367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sz="2200" b="1" spc="70" dirty="0">
                <a:solidFill>
                  <a:srgbClr val="FFFFFF"/>
                </a:solidFill>
                <a:cs typeface="Arial"/>
              </a:rPr>
              <a:t>Анализ</a:t>
            </a:r>
            <a:endParaRPr sz="2200" dirty="0"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44D1C3-F68E-E488-B9A9-7246B45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4BB8C8-5610-5977-C419-90BC0D28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607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17031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Цели и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676D33-949E-D5BF-82D2-DB2B115A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780"/>
            <a:ext cx="10758055" cy="53062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Определите главные 3-5 задач для исследования.</a:t>
            </a:r>
            <a:endParaRPr lang="ru-RU" sz="2400" b="1" dirty="0">
              <a:solidFill>
                <a:srgbClr val="0432FF"/>
              </a:solidFill>
              <a:cs typeface="Arial"/>
            </a:endParaRP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Это ключевые задачи, ответы на которые помогут вам: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улучшить продукт,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нарастить выручку,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найти новые аудитории,</a:t>
            </a:r>
          </a:p>
          <a:p>
            <a:pPr marL="216000" marR="173990" indent="-2160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повысить эффективность маркетинга.</a:t>
            </a:r>
          </a:p>
          <a:p>
            <a:pPr marL="0" indent="0">
              <a:lnSpc>
                <a:spcPct val="100000"/>
              </a:lnSpc>
              <a:spcBef>
                <a:spcPts val="178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Пример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 </a:t>
            </a:r>
            <a:r>
              <a:rPr lang="ru-RU" sz="2000" b="1" dirty="0"/>
              <a:t>у каких сегментов ЦА </a:t>
            </a:r>
            <a:r>
              <a:rPr lang="ru-RU" sz="2000" dirty="0"/>
              <a:t>есть наиболее ярко выраженная </a:t>
            </a:r>
            <a:r>
              <a:rPr lang="ru-RU" sz="2000" b="1" dirty="0"/>
              <a:t>потребность</a:t>
            </a:r>
            <a:r>
              <a:rPr lang="ru-RU" sz="2000" dirty="0"/>
              <a:t>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Понять, главные </a:t>
            </a:r>
            <a:r>
              <a:rPr lang="ru-RU" sz="2000" b="1" dirty="0"/>
              <a:t>задачи</a:t>
            </a:r>
            <a:r>
              <a:rPr lang="ru-RU" sz="2000" dirty="0"/>
              <a:t> людей,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цели</a:t>
            </a:r>
            <a:r>
              <a:rPr lang="ru-RU" sz="2000" dirty="0"/>
              <a:t> человек ставит перед обучением?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Какие </a:t>
            </a:r>
            <a:r>
              <a:rPr lang="ru-RU" sz="2000" b="1" dirty="0"/>
              <a:t>требования / ожидания </a:t>
            </a:r>
            <a:r>
              <a:rPr lang="ru-RU" sz="2000" dirty="0"/>
              <a:t>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/ где искали?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5" y="1642814"/>
            <a:ext cx="6968836" cy="46524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945" y="480222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1DC2C-14AB-BB5B-CA3D-91187715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1479261"/>
            <a:ext cx="4551219" cy="51986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На старте нужно выделить гипотезы по тем сегментам аудитории, которых нужно покрыть в рамках исследования: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sz="2400" dirty="0"/>
              <a:t>В примере для продукта «курсы по продажам»: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компаний»,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«руководители отделов продаж»,</a:t>
            </a:r>
            <a:endParaRPr lang="en-US" sz="2400" dirty="0"/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«сотрудники отделов продаж» и т.п.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искать респондентов?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Социальные сети</a:t>
            </a:r>
            <a:br>
              <a:rPr lang="en-US" sz="2400" dirty="0"/>
            </a:br>
            <a:r>
              <a:rPr sz="2400" dirty="0"/>
              <a:t>(</a:t>
            </a:r>
            <a:r>
              <a:rPr lang="en-US" sz="2400" dirty="0"/>
              <a:t>VK, </a:t>
            </a:r>
            <a:r>
              <a:rPr sz="2400" dirty="0"/>
              <a:t>Facebook </a:t>
            </a:r>
            <a:r>
              <a:rPr lang="ru-RU" sz="2400" dirty="0"/>
              <a:t>и т.п.</a:t>
            </a:r>
            <a:r>
              <a:rPr sz="2400" dirty="0"/>
              <a:t>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25" y="22775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пригласить на интервью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32554" y="1501985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print"/>
          <a:srcRect t="6442"/>
          <a:stretch/>
        </p:blipFill>
        <p:spPr>
          <a:xfrm>
            <a:off x="8459464" y="1"/>
            <a:ext cx="371211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3923555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241323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dirty="0"/>
              <a:t>Таблица с 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7010" y="912212"/>
            <a:ext cx="8515022" cy="59586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502535" cy="4213974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0000" indent="-360000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sz="2200" dirty="0"/>
              <a:t>ФИО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Источник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Тип связи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1963" algn="l"/>
                <a:tab pos="463550" algn="l"/>
              </a:tabLst>
            </a:pPr>
            <a:r>
              <a:rPr sz="2200" dirty="0"/>
              <a:t>Ник / телефон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Комментарий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Дата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Время интервью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Статус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2200" dirty="0"/>
              <a:t>Кто добавил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2518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Советы про глубинные интервью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580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Выбирайте самых </a:t>
            </a:r>
            <a:r>
              <a:rPr lang="ru-RU" sz="2200" b="1" dirty="0"/>
              <a:t>разных</a:t>
            </a:r>
            <a:r>
              <a:rPr lang="ru-RU" sz="2200" dirty="0"/>
              <a:t> представителей аудитории</a:t>
            </a:r>
            <a:br>
              <a:rPr lang="ru-RU" sz="2200" dirty="0"/>
            </a:br>
            <a:r>
              <a:rPr lang="ru-RU" sz="2200" dirty="0"/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Лучше </a:t>
            </a:r>
            <a:r>
              <a:rPr lang="ru-RU" sz="2200" b="1" dirty="0"/>
              <a:t>личная встреча или видеозвонок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Заранее </a:t>
            </a:r>
            <a:r>
              <a:rPr lang="ru-RU" sz="2200" b="1" dirty="0"/>
              <a:t>расскажите</a:t>
            </a:r>
            <a:r>
              <a:rPr lang="ru-RU" sz="2200" dirty="0"/>
              <a:t> респондентам </a:t>
            </a:r>
            <a:r>
              <a:rPr lang="ru-RU" sz="2200" b="1" dirty="0"/>
              <a:t>о цели</a:t>
            </a:r>
            <a:r>
              <a:rPr lang="ru-RU" sz="2200" dirty="0"/>
              <a:t> и теме исследования, обозначьте сколько на это потребуется времени.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200" dirty="0"/>
              <a:t>Закладывайте на интервью 60-90 минут, обычно именно столько времени нужно на хороший глубокий </a:t>
            </a:r>
            <a:r>
              <a:rPr lang="en-US" sz="2200" dirty="0"/>
              <a:t>CustDev</a:t>
            </a:r>
            <a:r>
              <a:rPr lang="en" sz="2200" dirty="0"/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199" y="578816"/>
            <a:ext cx="89560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Список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525FAD-1096-582C-95D2-64CFB702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27"/>
            <a:ext cx="7668491" cy="45698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200" dirty="0"/>
              <a:t>Правила составления вопросов: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Составлять вопросы последовательно.</a:t>
            </a:r>
            <a:br>
              <a:rPr lang="ru-RU" sz="2200" dirty="0"/>
            </a:br>
            <a:r>
              <a:rPr lang="ru-RU" sz="2200" b="1" dirty="0"/>
              <a:t>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Составляйте вопросы </a:t>
            </a:r>
            <a:r>
              <a:rPr lang="ru-RU" sz="2200" b="1" dirty="0"/>
              <a:t>вокруг</a:t>
            </a:r>
            <a:r>
              <a:rPr lang="ru-RU" sz="2200" dirty="0"/>
              <a:t> построенных </a:t>
            </a:r>
            <a:r>
              <a:rPr lang="ru-RU" sz="2200" b="1" dirty="0"/>
              <a:t>гипотез</a:t>
            </a:r>
            <a:r>
              <a:rPr lang="ru-RU" sz="2200" dirty="0"/>
              <a:t>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200" dirty="0"/>
              <a:t>Использовать </a:t>
            </a:r>
            <a:r>
              <a:rPr lang="ru-RU" sz="2200" b="1" dirty="0"/>
              <a:t>открытый</a:t>
            </a:r>
            <a:r>
              <a:rPr lang="ru-RU" sz="2200" dirty="0"/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lang="ru-RU" dirty="0">
              <a:latin typeface="Arial"/>
              <a:cs typeface="Arial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73B6B0-8A8B-B150-5139-871092FA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31" y="2043031"/>
            <a:ext cx="4041569" cy="307673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Сценарий интервью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61315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Разогрев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50" y="1514466"/>
            <a:ext cx="8688177" cy="4449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Начинайте разговор с общих фраз и вопросов.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Можно использовать контекст (что происходит в стране и в мире и его отношение)</a:t>
            </a: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>
                <a:solidFill>
                  <a:srgbClr val="0432FF"/>
                </a:solidFill>
              </a:rPr>
              <a:t>ЭМПАТИЯ</a:t>
            </a:r>
            <a:r>
              <a:rPr lang="ru-RU" sz="2000" dirty="0"/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F5EEE5-EFC0-21C3-1DAD-EAF27CAF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8" r="17273"/>
          <a:stretch/>
        </p:blipFill>
        <p:spPr>
          <a:xfrm>
            <a:off x="9231549" y="1665971"/>
            <a:ext cx="2960451" cy="324257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528" y="37786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Основная часть интервью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6430" y="1370505"/>
            <a:ext cx="3659569" cy="15568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Consolas" panose="020B0609020204030204" pitchFamily="49" charset="0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3965" y="3405978"/>
            <a:ext cx="4114800" cy="1279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570986"/>
            <a:ext cx="2980690" cy="1002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Покупка</a:t>
            </a: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Ура! Тот самый важный для нас, как для бизнеса, момент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43455" y="3391673"/>
            <a:ext cx="3672621" cy="183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5. Пользовательский опыт</a:t>
            </a: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2920189"/>
            <a:ext cx="10671810" cy="339090"/>
            <a:chOff x="718175" y="3391825"/>
            <a:chExt cx="10671810" cy="33909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8" y="5478491"/>
            <a:ext cx="103922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sz="2000" dirty="0"/>
              <a:t>В результате интервью у вас должна сложиться точная </a:t>
            </a:r>
            <a:r>
              <a:rPr lang="ru-RU" sz="2000" b="1" dirty="0"/>
              <a:t>картинка всех шагов и эмоций</a:t>
            </a:r>
            <a:r>
              <a:rPr lang="ru-RU" sz="2000" dirty="0"/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391673"/>
            <a:ext cx="2912972" cy="163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ru-RU" sz="2000" b="1" dirty="0">
                <a:solidFill>
                  <a:srgbClr val="0432FF"/>
                </a:solidFill>
                <a:cs typeface="Arial" panose="020B0604020202020204" pitchFamily="34" charset="0"/>
              </a:rPr>
              <a:t>1. Триггер – потребность</a:t>
            </a:r>
            <a:endParaRPr lang="ru-RU" sz="2400" b="1" dirty="0">
              <a:solidFill>
                <a:srgbClr val="0432FF"/>
              </a:solidFill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ru-RU" dirty="0"/>
              <a:t>Момент, когда у человека впервые возникла потребность решить свою задачу.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906BB7-A183-9733-F77C-271E87B7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833479"/>
          </a:xfrm>
        </p:spPr>
        <p:txBody>
          <a:bodyPr/>
          <a:lstStyle/>
          <a:p>
            <a:r>
              <a:rPr lang="ru-RU" dirty="0"/>
              <a:t>Продуктовые исследования </a:t>
            </a:r>
            <a:r>
              <a:rPr lang="en-US" dirty="0"/>
              <a:t>vs CustDev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F4A19D5-6AF9-621E-7901-CBD0A466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7271"/>
            <a:ext cx="10515600" cy="5696464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1" dirty="0"/>
              <a:t>Продуктовые исследования</a:t>
            </a:r>
            <a:r>
              <a:rPr lang="ru-RU" sz="2000" dirty="0"/>
              <a:t> — более широкий термин, который может включать в себя множество различных видов исследований, направленных на понимание различных аспектов продукта. Это может включать в себя: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Исследование рынка для понимания рыночной ситуации, трендов и конкуренции.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Исследование пользователей для выяснения их поведения, предпочтений и мотиваций.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Тестирование прототипов для сбора обратной связи о функциональности и дизайне продукта.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Анализ использования продукта для изучения того, как реальные пользователи взаимодействуют с продуктом после его запуска.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В то время как </a:t>
            </a:r>
            <a:r>
              <a:rPr lang="en" sz="2000" b="1" dirty="0"/>
              <a:t>Customer Development </a:t>
            </a:r>
            <a:r>
              <a:rPr lang="ru-RU" sz="2000" b="1" dirty="0"/>
              <a:t>сосредоточен на итеративном процессе тестирования и корректировки бизнес-гипотез с прямым взаимодействием с клиентами</a:t>
            </a:r>
            <a:r>
              <a:rPr lang="ru-RU" sz="2000" dirty="0"/>
              <a:t>, а</a:t>
            </a:r>
            <a:br>
              <a:rPr lang="ru-RU" sz="2000" dirty="0"/>
            </a:br>
            <a:r>
              <a:rPr lang="ru-RU" sz="2000" b="1" dirty="0"/>
              <a:t>продуктовые исследования</a:t>
            </a:r>
            <a:r>
              <a:rPr lang="ru-RU" sz="2000" dirty="0"/>
              <a:t> могут включать </a:t>
            </a:r>
            <a:r>
              <a:rPr lang="ru-RU" sz="2000" b="1" dirty="0"/>
              <a:t>более широкий спектр методов и подходов</a:t>
            </a:r>
            <a:r>
              <a:rPr lang="ru-RU" sz="2000" dirty="0"/>
              <a:t>, которые не всегда включают прямое взаимодействие с конечным пользователем.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Обе эти практики являются важными для успешного развития продукта, так как они помогают предпринимателям и компаниям понять своих клиентов и создать продукты, которые будут востребованы на рынке. В идеале, </a:t>
            </a:r>
            <a:r>
              <a:rPr lang="en" sz="2000" b="1" dirty="0"/>
              <a:t>Customer Development </a:t>
            </a:r>
            <a:r>
              <a:rPr lang="ru-RU" sz="2000" b="1" dirty="0"/>
              <a:t>и продуктовые исследования должны дополнять друг друга</a:t>
            </a:r>
            <a:r>
              <a:rPr lang="ru-RU" sz="2000" dirty="0"/>
              <a:t> и использоваться вместе для обеспечения наилучших результатов.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2919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Триггер – Потребность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126D49A-2435-0B6A-E4A0-FBC2A36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164" y="1330035"/>
            <a:ext cx="8147396" cy="5314603"/>
          </a:xfrm>
        </p:spPr>
        <p:txBody>
          <a:bodyPr>
            <a:noAutofit/>
          </a:bodyPr>
          <a:lstStyle/>
          <a:p>
            <a:pPr marL="0" marR="69405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Вспомните тот момент, когда вы </a:t>
            </a:r>
            <a:r>
              <a:rPr lang="ru-RU" sz="2000" b="1" dirty="0"/>
              <a:t>впервые задумались</a:t>
            </a:r>
            <a:r>
              <a:rPr lang="ru-RU" sz="2000" dirty="0"/>
              <a:t>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Где вы были, в каком месте, </a:t>
            </a:r>
            <a:r>
              <a:rPr lang="ru-RU" sz="2000" b="1" dirty="0"/>
              <a:t>в какой ситуации/контексте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 вы думали, </a:t>
            </a:r>
            <a:r>
              <a:rPr lang="ru-RU" sz="2000" b="1" dirty="0"/>
              <a:t>что произойдет</a:t>
            </a:r>
            <a:r>
              <a:rPr lang="ru-RU" sz="2000" dirty="0"/>
              <a:t> / какие наступят последствия, </a:t>
            </a:r>
            <a:r>
              <a:rPr lang="ru-RU" sz="2000" b="1" dirty="0"/>
              <a:t>если вы не купите</a:t>
            </a:r>
            <a:r>
              <a:rPr lang="ru-RU" sz="2000" dirty="0"/>
              <a:t> курс?</a:t>
            </a:r>
          </a:p>
          <a:p>
            <a:pPr marL="0" marR="694055" indent="0">
              <a:lnSpc>
                <a:spcPct val="100000"/>
              </a:lnSpc>
              <a:spcBef>
                <a:spcPts val="10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000" dirty="0"/>
              <a:t>Поговорить более </a:t>
            </a:r>
            <a:r>
              <a:rPr lang="ru-RU" sz="2000" b="1" dirty="0"/>
              <a:t>подробно про боль / задачу</a:t>
            </a:r>
            <a:r>
              <a:rPr lang="ru-RU" sz="2000" dirty="0"/>
              <a:t>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Когда в </a:t>
            </a:r>
            <a:r>
              <a:rPr lang="ru-RU" sz="2000" b="1" dirty="0"/>
              <a:t>последний раз сталкивались</a:t>
            </a:r>
            <a:r>
              <a:rPr lang="ru-RU" sz="2000" dirty="0"/>
              <a:t> </a:t>
            </a:r>
            <a:r>
              <a:rPr lang="ru-RU" sz="2000" b="1" dirty="0"/>
              <a:t>с</a:t>
            </a:r>
            <a:r>
              <a:rPr lang="ru-RU" sz="2000" dirty="0"/>
              <a:t> этой </a:t>
            </a:r>
            <a:r>
              <a:rPr lang="ru-RU" sz="2000" b="1" dirty="0"/>
              <a:t>проблемой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Почему эта проблема </a:t>
            </a:r>
            <a:r>
              <a:rPr lang="ru-RU" sz="2000" b="1" dirty="0"/>
              <a:t>имела значение</a:t>
            </a:r>
            <a:r>
              <a:rPr lang="ru-RU" sz="2000" dirty="0"/>
              <a:t>? Какие </a:t>
            </a:r>
            <a:r>
              <a:rPr lang="ru-RU" sz="2000" b="1" dirty="0"/>
              <a:t>трудности</a:t>
            </a:r>
            <a:r>
              <a:rPr lang="ru-RU" sz="2000" dirty="0"/>
              <a:t> она создавала? Какие </a:t>
            </a:r>
            <a:r>
              <a:rPr lang="ru-RU" sz="2000" b="1" dirty="0"/>
              <a:t>последствия</a:t>
            </a:r>
            <a:r>
              <a:rPr lang="ru-RU" sz="2000" dirty="0"/>
              <a:t>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эмоции</a:t>
            </a:r>
            <a:r>
              <a:rPr lang="ru-RU" sz="2000" dirty="0"/>
              <a:t> вы испытывали, когда столкнулись с этой </a:t>
            </a:r>
            <a:r>
              <a:rPr lang="ru-RU" sz="2000" b="1" dirty="0"/>
              <a:t>проблемой</a:t>
            </a:r>
            <a:r>
              <a:rPr lang="ru-RU" sz="2000" dirty="0"/>
              <a:t>? Оцените по 10 балльной шкале. Что для вас 10 в вашей системе координат?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457530" y="1913993"/>
            <a:ext cx="2883071" cy="209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1. Триггер - потребность</a:t>
            </a: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sz="2000"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43855" y="1396028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22" name="Picture 2" descr="Как понять, чего я хочу? Личные потребности">
            <a:extLst>
              <a:ext uri="{FF2B5EF4-FFF2-40B4-BE49-F238E27FC236}">
                <a16:creationId xmlns:a16="http://schemas.microsoft.com/office/drawing/2014/main" id="{4666D33E-CE87-C0DF-A397-4287D388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" r="8919" b="3112"/>
          <a:stretch/>
        </p:blipFill>
        <p:spPr bwMode="auto">
          <a:xfrm>
            <a:off x="345440" y="4191991"/>
            <a:ext cx="2478405" cy="26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95" y="361102"/>
            <a:ext cx="3920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Поиск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87C1ECC-B7F5-05DF-4B6E-5C0E6037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073" y="1322960"/>
            <a:ext cx="7772400" cy="5209301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ожидания / требования</a:t>
            </a:r>
            <a:r>
              <a:rPr lang="ru-RU" sz="2000" dirty="0"/>
              <a:t> были к продукту, который решит задачу?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Какой </a:t>
            </a:r>
            <a:r>
              <a:rPr lang="ru-RU" sz="2000" b="1" dirty="0"/>
              <a:t>бюджет / ориентировочная цена</a:t>
            </a:r>
            <a:r>
              <a:rPr lang="ru-RU" sz="2000" dirty="0"/>
              <a:t> были в голове?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b="1" dirty="0"/>
              <a:t>Где и как искали</a:t>
            </a:r>
            <a:r>
              <a:rPr lang="ru-RU" sz="2000" dirty="0"/>
              <a:t> решение?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сайты, блоги, видео, статьи, медиа? – интересны </a:t>
            </a:r>
            <a:r>
              <a:rPr lang="ru-RU" sz="2000" b="1" dirty="0"/>
              <a:t>все точки, которые проходил пользователь</a:t>
            </a:r>
            <a:endParaRPr lang="ru-RU" sz="2000" dirty="0">
              <a:latin typeface="Arial"/>
              <a:cs typeface="Arial"/>
            </a:endParaRP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</a:t>
            </a:r>
            <a:r>
              <a:rPr lang="ru-RU" sz="2000" b="1" dirty="0"/>
              <a:t>варианты</a:t>
            </a:r>
            <a:r>
              <a:rPr lang="ru-RU" sz="2000" dirty="0"/>
              <a:t> </a:t>
            </a:r>
            <a:r>
              <a:rPr lang="ru-RU" sz="2000" b="1" dirty="0"/>
              <a:t>решения</a:t>
            </a:r>
            <a:r>
              <a:rPr lang="ru-RU" sz="2000" dirty="0"/>
              <a:t> проблемы </a:t>
            </a:r>
            <a:r>
              <a:rPr lang="ru-RU" sz="2000" b="1" dirty="0"/>
              <a:t>рассматривали</a:t>
            </a:r>
            <a:r>
              <a:rPr lang="ru-RU" sz="2000" dirty="0"/>
              <a:t> (тут мы поймем, кто наши прямые и непрямые конкуренты)?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Подробно расспросить </a:t>
            </a:r>
            <a:r>
              <a:rPr lang="ru-RU" sz="2000" b="1" dirty="0"/>
              <a:t>про каждое </a:t>
            </a:r>
            <a:r>
              <a:rPr lang="ru-RU" sz="2000" dirty="0"/>
              <a:t>рассматриваемое </a:t>
            </a:r>
            <a:r>
              <a:rPr lang="ru-RU" sz="2000" b="1" dirty="0"/>
              <a:t>решение</a:t>
            </a:r>
            <a:r>
              <a:rPr lang="ru-RU" sz="2000" dirty="0"/>
              <a:t> – про его плюсы и минусы в голове человека.</a:t>
            </a:r>
          </a:p>
          <a:p>
            <a:pPr marL="441325" marR="5080" indent="-428625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000" dirty="0"/>
              <a:t>Какие были </a:t>
            </a:r>
            <a:r>
              <a:rPr lang="ru-RU" sz="2000" b="1" dirty="0"/>
              <a:t>опасения</a:t>
            </a:r>
            <a:r>
              <a:rPr lang="ru-RU" sz="2000" dirty="0"/>
              <a:t> по каждому из вариантов, которые рассматривали?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95" y="1311764"/>
            <a:ext cx="3424554" cy="207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2. Поиск решения</a:t>
            </a: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sz="20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512995" y="3468460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 descr="Поиск решения | Премиум векторы">
            <a:extLst>
              <a:ext uri="{FF2B5EF4-FFF2-40B4-BE49-F238E27FC236}">
                <a16:creationId xmlns:a16="http://schemas.microsoft.com/office/drawing/2014/main" id="{DEE35DB9-E505-F538-01A8-559D36AE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5" y="3941529"/>
            <a:ext cx="3027865" cy="29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504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Изучение конкретного решения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240A880-130B-AA86-DC6B-7A935152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0" y="1705742"/>
            <a:ext cx="7208520" cy="4260613"/>
          </a:xfrm>
        </p:spPr>
        <p:txBody>
          <a:bodyPr>
            <a:noAutofit/>
          </a:bodyPr>
          <a:lstStyle/>
          <a:p>
            <a:pPr marL="0" marR="31432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400" dirty="0"/>
              <a:t>Примеры вопросов: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В какой момент </a:t>
            </a:r>
            <a:r>
              <a:rPr lang="ru-RU" sz="2200" dirty="0"/>
              <a:t>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Что повлияло на выбор решения?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были </a:t>
            </a:r>
            <a:r>
              <a:rPr lang="ru-RU" sz="2200" b="1" dirty="0"/>
              <a:t>опасения</a:t>
            </a:r>
            <a:r>
              <a:rPr lang="ru-RU" sz="2200" dirty="0"/>
              <a:t> / </a:t>
            </a:r>
            <a:r>
              <a:rPr lang="ru-RU" sz="2200" b="1" dirty="0"/>
              <a:t>барьеры</a:t>
            </a:r>
            <a:r>
              <a:rPr lang="ru-RU" sz="2200" dirty="0"/>
              <a:t> / </a:t>
            </a:r>
            <a:r>
              <a:rPr lang="ru-RU" sz="2200" b="1" dirty="0"/>
              <a:t>страхи</a:t>
            </a:r>
            <a:r>
              <a:rPr lang="ru-RU" sz="2200" dirty="0"/>
              <a:t> перед покупкой?</a:t>
            </a:r>
          </a:p>
          <a:p>
            <a:pPr marL="441325" marR="314325" indent="-428625">
              <a:lnSpc>
                <a:spcPct val="1000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ожидания</a:t>
            </a:r>
            <a:r>
              <a:rPr lang="ru-RU" sz="2200" dirty="0"/>
              <a:t> были от продукта?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8432" y="2202912"/>
            <a:ext cx="3276427" cy="2421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2200" b="1" dirty="0">
                <a:solidFill>
                  <a:srgbClr val="0432FF"/>
                </a:solidFill>
              </a:rPr>
              <a:t>3. Изучение конкретного решения</a:t>
            </a: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ru-RU" sz="2000" dirty="0"/>
              <a:t>Пользователь остановил свой выбор на конкретном решении и финально взвешивает все </a:t>
            </a:r>
            <a:r>
              <a:rPr lang="en-US" sz="2000" dirty="0"/>
              <a:t>«</a:t>
            </a:r>
            <a:r>
              <a:rPr lang="ru-RU" sz="2000" dirty="0"/>
              <a:t>за</a:t>
            </a:r>
            <a:r>
              <a:rPr lang="en-US" sz="2000" dirty="0"/>
              <a:t>»</a:t>
            </a:r>
            <a:r>
              <a:rPr lang="ru-RU" sz="2000" dirty="0"/>
              <a:t> и </a:t>
            </a:r>
            <a:r>
              <a:rPr lang="en-US" sz="2000" dirty="0"/>
              <a:t>«</a:t>
            </a:r>
            <a:r>
              <a:rPr lang="ru-RU" sz="2000" dirty="0"/>
              <a:t>против</a:t>
            </a:r>
            <a:r>
              <a:rPr lang="en-US" sz="2000" dirty="0"/>
              <a:t>»</a:t>
            </a:r>
            <a:r>
              <a:rPr lang="ru-RU" sz="2000" dirty="0"/>
              <a:t>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1958662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 descr="Системный анализ и теория принятия решений | Высшая школа управления и  инноваций МГУ">
            <a:extLst>
              <a:ext uri="{FF2B5EF4-FFF2-40B4-BE49-F238E27FC236}">
                <a16:creationId xmlns:a16="http://schemas.microsoft.com/office/drawing/2014/main" id="{52EAC2C8-BD3B-6D03-3967-2460CD66B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7" t="19716" r="19897" b="8369"/>
          <a:stretch/>
        </p:blipFill>
        <p:spPr bwMode="auto">
          <a:xfrm>
            <a:off x="9553631" y="4371169"/>
            <a:ext cx="2638369" cy="2486832"/>
          </a:xfrm>
          <a:prstGeom prst="rect">
            <a:avLst/>
          </a:prstGeom>
          <a:noFill/>
          <a:ln>
            <a:solidFill>
              <a:srgbClr val="0034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439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Покупка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FFC15A5-8865-F15B-B70A-BC502EE6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786" y="1680960"/>
            <a:ext cx="4787738" cy="4486275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None/>
              <a:tabLst>
                <a:tab pos="440690" algn="l"/>
              </a:tabLst>
            </a:pPr>
            <a:r>
              <a:rPr lang="ru-RU" sz="2200" dirty="0"/>
              <a:t>Примеры вопросов</a:t>
            </a:r>
            <a:r>
              <a:rPr lang="en-US" sz="2200" dirty="0"/>
              <a:t>:</a:t>
            </a:r>
            <a:endParaRPr lang="ru-RU" sz="2200" dirty="0"/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Почему купили </a:t>
            </a:r>
            <a:r>
              <a:rPr lang="ru-RU" sz="2200" b="1" dirty="0"/>
              <a:t>именно этот продукт </a:t>
            </a:r>
            <a:r>
              <a:rPr lang="ru-RU" sz="2200" dirty="0"/>
              <a:t>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Какую задачу (</a:t>
            </a:r>
            <a:r>
              <a:rPr lang="en" sz="2200" dirty="0"/>
              <a:t>JOB) </a:t>
            </a:r>
            <a:r>
              <a:rPr lang="ru-RU" sz="2200" dirty="0"/>
              <a:t>он решает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Покупали ли вы </a:t>
            </a:r>
            <a:r>
              <a:rPr lang="ru-RU" sz="2200" b="1" dirty="0"/>
              <a:t>какие-то еще продукты </a:t>
            </a:r>
            <a:r>
              <a:rPr lang="ru-RU" sz="2200" dirty="0"/>
              <a:t>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С кем </a:t>
            </a:r>
            <a:r>
              <a:rPr lang="ru-RU" sz="2200" b="1" dirty="0"/>
              <a:t>советовались</a:t>
            </a:r>
            <a:r>
              <a:rPr lang="ru-RU" sz="2200" dirty="0"/>
              <a:t>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Где вы находились в момент покупки?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440690" algn="l"/>
              </a:tabLst>
            </a:pPr>
            <a:endParaRPr lang="ru-RU"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696144"/>
            <a:ext cx="2980690" cy="14978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432FF"/>
                </a:solidFill>
              </a:rPr>
              <a:t>4. Покупка</a:t>
            </a: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sz="2000"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2708311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94" name="Picture 2" descr="Покупка товаров – Бесплатные иконки: торговля и покупки">
            <a:extLst>
              <a:ext uri="{FF2B5EF4-FFF2-40B4-BE49-F238E27FC236}">
                <a16:creationId xmlns:a16="http://schemas.microsoft.com/office/drawing/2014/main" id="{F3E04278-6B3B-A8F8-961A-A4740D86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524" y="181946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9124" y="60763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опыт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1B31873-4D53-80C9-CCA2-80DBEF75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397" y="1617660"/>
            <a:ext cx="5021970" cy="50749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Примеры вопросов: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Достигли ли </a:t>
            </a:r>
            <a:r>
              <a:rPr lang="ru-RU" sz="2200" dirty="0"/>
              <a:t>вы вашей </a:t>
            </a:r>
            <a:r>
              <a:rPr lang="ru-RU" sz="2200" b="1" dirty="0"/>
              <a:t>цели</a:t>
            </a:r>
            <a:r>
              <a:rPr lang="ru-RU" sz="2200" dirty="0"/>
              <a:t> в результате?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Какие </a:t>
            </a:r>
            <a:r>
              <a:rPr lang="ru-RU" sz="2200" b="1" dirty="0"/>
              <a:t>трудности</a:t>
            </a:r>
            <a:r>
              <a:rPr lang="ru-RU" sz="2200" dirty="0"/>
              <a:t> были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dirty="0"/>
              <a:t>Что особо </a:t>
            </a:r>
            <a:r>
              <a:rPr lang="ru-RU" sz="2200" b="1" dirty="0"/>
              <a:t>понравилось</a:t>
            </a:r>
            <a:r>
              <a:rPr lang="ru-RU" sz="2200" dirty="0"/>
              <a:t> в обучении?</a:t>
            </a:r>
          </a:p>
          <a:p>
            <a:pPr marL="441325" marR="5080" indent="-428625">
              <a:lnSpc>
                <a:spcPct val="100000"/>
              </a:lnSpc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2200" b="1" dirty="0"/>
              <a:t>Кому</a:t>
            </a:r>
            <a:r>
              <a:rPr lang="ru-RU" sz="2200" dirty="0"/>
              <a:t> и для решения какой задачи вы бы могли </a:t>
            </a:r>
            <a:r>
              <a:rPr lang="ru-RU" sz="2200" b="1" dirty="0"/>
              <a:t>рекомендовать</a:t>
            </a:r>
            <a:r>
              <a:rPr lang="ru-RU" sz="2200" dirty="0"/>
              <a:t> этот продукт?</a:t>
            </a:r>
          </a:p>
        </p:txBody>
      </p:sp>
      <p:sp>
        <p:nvSpPr>
          <p:cNvPr id="6" name="object 6"/>
          <p:cNvSpPr/>
          <p:nvPr/>
        </p:nvSpPr>
        <p:spPr>
          <a:xfrm>
            <a:off x="699124" y="279245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 descr="Как улучшить пользовательский опыт на вашем сайте: Практические советы |  Студия Вебтую">
            <a:extLst>
              <a:ext uri="{FF2B5EF4-FFF2-40B4-BE49-F238E27FC236}">
                <a16:creationId xmlns:a16="http://schemas.microsoft.com/office/drawing/2014/main" id="{06B57182-B6C4-9461-6A57-3D0D73BBB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8" r="11830"/>
          <a:stretch/>
        </p:blipFill>
        <p:spPr bwMode="auto">
          <a:xfrm>
            <a:off x="9310946" y="1780160"/>
            <a:ext cx="2881054" cy="37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24570-E1EE-12EF-712C-D83C929ED6A8}"/>
              </a:ext>
            </a:extLst>
          </p:cNvPr>
          <p:cNvSpPr txBox="1"/>
          <p:nvPr/>
        </p:nvSpPr>
        <p:spPr>
          <a:xfrm>
            <a:off x="481603" y="3029261"/>
            <a:ext cx="3419188" cy="2098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rgbClr val="0432FF"/>
                </a:solidFill>
              </a:rPr>
              <a:t>5. Пользовательский опыт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35494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Учесть в подготовке списка вопросов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79577"/>
              </p:ext>
            </p:extLst>
          </p:nvPr>
        </p:nvGraphicFramePr>
        <p:xfrm>
          <a:off x="727087" y="1445603"/>
          <a:ext cx="10728960" cy="5169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400" dirty="0">
                          <a:solidFill>
                            <a:schemeClr val="bg1"/>
                          </a:solidFill>
                        </a:rPr>
                        <a:t>Не спрашивать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Что респондент </a:t>
                      </a:r>
                      <a:r>
                        <a:rPr lang="ru-RU" sz="2000" b="1" dirty="0"/>
                        <a:t>понимает</a:t>
                      </a:r>
                      <a:r>
                        <a:rPr lang="ru-RU" sz="2000" dirty="0"/>
                        <a:t> под теми или иными </a:t>
                      </a:r>
                      <a:r>
                        <a:rPr lang="ru-RU" sz="2000" b="1" dirty="0"/>
                        <a:t>словами</a:t>
                      </a:r>
                      <a:r>
                        <a:rPr lang="ru-RU" sz="2000" dirty="0"/>
                        <a:t> и </a:t>
                      </a:r>
                      <a:r>
                        <a:rPr lang="ru-RU" sz="2000" b="1" dirty="0"/>
                        <a:t>понятиями</a:t>
                      </a:r>
                      <a:r>
                        <a:rPr lang="ru-RU" sz="2000" dirty="0"/>
                        <a:t>.</a:t>
                      </a:r>
                      <a:br>
                        <a:rPr lang="ru-RU" sz="2000" dirty="0"/>
                      </a:br>
                      <a:r>
                        <a:rPr lang="ru-RU" sz="2000" dirty="0"/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</a:t>
                      </a:r>
                      <a:r>
                        <a:rPr lang="ru-RU" sz="2000" b="1" dirty="0"/>
                        <a:t>потребности</a:t>
                      </a:r>
                      <a:r>
                        <a:rPr lang="ru-RU" sz="2000" dirty="0"/>
                        <a:t>, </a:t>
                      </a:r>
                      <a:r>
                        <a:rPr lang="ru-RU" sz="2000" b="1" dirty="0"/>
                        <a:t>проблемы</a:t>
                      </a:r>
                      <a:r>
                        <a:rPr lang="ru-RU" sz="2000" dirty="0"/>
                        <a:t> и </a:t>
                      </a:r>
                      <a:r>
                        <a:rPr lang="ru-RU" sz="2000" b="1" dirty="0"/>
                        <a:t>боли</a:t>
                      </a:r>
                      <a:r>
                        <a:rPr lang="ru-RU" sz="2000" dirty="0"/>
                        <a:t> в данный </a:t>
                      </a:r>
                      <a:r>
                        <a:rPr lang="ru-RU" sz="2000" b="1" dirty="0"/>
                        <a:t>момент</a:t>
                      </a:r>
                      <a:r>
                        <a:rPr lang="ru-RU" sz="2000" dirty="0"/>
                        <a:t>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b="1" dirty="0"/>
                        <a:t>Искал ли </a:t>
                      </a:r>
                      <a:r>
                        <a:rPr lang="ru-RU" sz="2000" dirty="0"/>
                        <a:t>респондент </a:t>
                      </a:r>
                      <a:r>
                        <a:rPr lang="ru-RU" sz="2000" b="1" dirty="0"/>
                        <a:t>решение</a:t>
                      </a:r>
                      <a:r>
                        <a:rPr lang="ru-RU" sz="2000" dirty="0"/>
                        <a:t>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Как </a:t>
                      </a:r>
                      <a:r>
                        <a:rPr lang="ru-RU" sz="2000" b="1" dirty="0"/>
                        <a:t>удовлетворяет</a:t>
                      </a:r>
                      <a:r>
                        <a:rPr lang="ru-RU" sz="2000" dirty="0"/>
                        <a:t> </a:t>
                      </a:r>
                      <a:r>
                        <a:rPr lang="ru-RU" sz="2000" b="1" dirty="0"/>
                        <a:t>потребности</a:t>
                      </a:r>
                      <a:r>
                        <a:rPr lang="ru-RU" sz="2000" dirty="0"/>
                        <a:t> </a:t>
                      </a:r>
                      <a:r>
                        <a:rPr lang="ru-RU" sz="2000" b="1" dirty="0"/>
                        <a:t>сейчас</a:t>
                      </a:r>
                      <a:r>
                        <a:rPr lang="ru-RU" sz="2000" dirty="0"/>
                        <a:t> или делал это в недалёком прошлом.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Про </a:t>
                      </a:r>
                      <a:r>
                        <a:rPr lang="ru-RU" sz="2000" b="1" dirty="0"/>
                        <a:t>реальный опыт</a:t>
                      </a:r>
                      <a:r>
                        <a:rPr lang="ru-RU" sz="2000" dirty="0"/>
                        <a:t>, что </a:t>
                      </a:r>
                      <a:r>
                        <a:rPr lang="ru-RU" sz="2000" b="1" dirty="0"/>
                        <a:t>нравится</a:t>
                      </a:r>
                      <a:r>
                        <a:rPr lang="ru-RU" sz="2000" dirty="0"/>
                        <a:t> и что </a:t>
                      </a:r>
                      <a:r>
                        <a:rPr lang="ru-RU" sz="2000" b="1" dirty="0"/>
                        <a:t>не нравится</a:t>
                      </a:r>
                      <a:r>
                        <a:rPr lang="ru-RU" sz="2000" dirty="0"/>
                        <a:t>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b="1" dirty="0"/>
                        <a:t>Про будущее</a:t>
                      </a:r>
                      <a:r>
                        <a:rPr lang="ru-RU" sz="2000" dirty="0"/>
                        <a:t>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2000" dirty="0"/>
                        <a:t>Частный случай вопроса про будущее: «</a:t>
                      </a:r>
                      <a:r>
                        <a:rPr lang="ru-RU" sz="2000" b="1" dirty="0"/>
                        <a:t>Как бы вы хотели</a:t>
                      </a:r>
                      <a:r>
                        <a:rPr lang="ru-RU" sz="2000" dirty="0"/>
                        <a:t> удовлетворять свою потребность» или «Какой продукт </a:t>
                      </a:r>
                      <a:r>
                        <a:rPr lang="ru-RU" sz="2000" b="1" dirty="0"/>
                        <a:t>вы бы предпочли</a:t>
                      </a:r>
                      <a:r>
                        <a:rPr lang="ru-RU" sz="2000" dirty="0"/>
                        <a:t>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42" name="Picture 2" descr="Фото Демотиватор 'Никогда не спрашивай дорогу у Будды'">
            <a:extLst>
              <a:ext uri="{FF2B5EF4-FFF2-40B4-BE49-F238E27FC236}">
                <a16:creationId xmlns:a16="http://schemas.microsoft.com/office/drawing/2014/main" id="{9EDE0E47-6678-8E3A-D54D-D9E1410F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8504"/>
          <a:stretch/>
        </p:blipFill>
        <p:spPr bwMode="auto">
          <a:xfrm>
            <a:off x="9640111" y="4688566"/>
            <a:ext cx="2551889" cy="21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  <a:r>
              <a:rPr lang="en-US" sz="4000" dirty="0"/>
              <a:t> /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30859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Говорить больше, чем слушать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записывать интервью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Не докапываться до сути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Вести допрос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Рассказывать о вашей идее (это можно сделать в конце)</a:t>
            </a:r>
          </a:p>
          <a:p>
            <a:pPr marL="355600" indent="-342900">
              <a:spcBef>
                <a:spcPts val="10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sz="2000" dirty="0"/>
              <a:t>Пытаться продать решение 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675218" y="444684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675218" y="1340716"/>
            <a:ext cx="6321157" cy="525404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Обязательно </a:t>
            </a:r>
            <a:r>
              <a:rPr lang="ru-RU" sz="2000" b="1" dirty="0"/>
              <a:t>запишите</a:t>
            </a:r>
            <a:r>
              <a:rPr lang="ru-RU" sz="2000" dirty="0"/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какой-то проблеме, с которой он столкнулся, всегда используйте подход </a:t>
            </a:r>
            <a:r>
              <a:rPr lang="ru-RU" sz="2000" b="1" dirty="0"/>
              <a:t>«5 почему»</a:t>
            </a:r>
            <a:r>
              <a:rPr lang="ru-RU" sz="2000" dirty="0"/>
              <a:t>, чтобы дойти до глубинной мотивации.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Когда пользователь рассказывает о какой-либо </a:t>
            </a:r>
            <a:r>
              <a:rPr lang="ru-RU" sz="2000" b="1" dirty="0"/>
              <a:t>эмоции</a:t>
            </a:r>
            <a:r>
              <a:rPr lang="ru-RU" sz="2000" dirty="0"/>
              <a:t>, всегда просите ее </a:t>
            </a:r>
            <a:r>
              <a:rPr lang="ru-RU" sz="2000" b="1" dirty="0"/>
              <a:t>оценить</a:t>
            </a:r>
            <a:r>
              <a:rPr lang="ru-RU" sz="2000" dirty="0"/>
              <a:t> по 5/10-балльной </a:t>
            </a:r>
            <a:r>
              <a:rPr lang="ru-RU" sz="2000" b="1" dirty="0"/>
              <a:t>шкале</a:t>
            </a:r>
            <a:r>
              <a:rPr lang="ru-RU" sz="2000" dirty="0"/>
              <a:t>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Спрашивайте о </a:t>
            </a:r>
            <a:r>
              <a:rPr lang="ru-RU" sz="2000" b="1" dirty="0"/>
              <a:t>прошлом</a:t>
            </a:r>
            <a:r>
              <a:rPr lang="ru-RU" sz="2000" dirty="0"/>
              <a:t>, а не о будущем.</a:t>
            </a:r>
            <a:br>
              <a:rPr lang="ru-RU" sz="2000" dirty="0"/>
            </a:br>
            <a:r>
              <a:rPr lang="ru-RU" sz="2000" b="1" dirty="0"/>
              <a:t>Факты важны, мнения бесполезны.</a:t>
            </a:r>
            <a:br>
              <a:rPr lang="ru-RU" sz="2000" b="1" dirty="0"/>
            </a:br>
            <a:r>
              <a:rPr lang="ru-RU" sz="2000" dirty="0"/>
              <a:t>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3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2000" dirty="0"/>
              <a:t>Меньше говорите, </a:t>
            </a:r>
            <a:r>
              <a:rPr lang="ru-RU" sz="2000" b="1" dirty="0"/>
              <a:t>больше слушайте</a:t>
            </a:r>
            <a:r>
              <a:rPr lang="ru-RU" sz="2000" dirty="0"/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11266" name="Picture 2" descr="Допрос у следователя не дает права прогулять работу | БУХ.1С - сайт для  современного бухгалтера">
            <a:extLst>
              <a:ext uri="{FF2B5EF4-FFF2-40B4-BE49-F238E27FC236}">
                <a16:creationId xmlns:a16="http://schemas.microsoft.com/office/drawing/2014/main" id="{F35FEBD9-6800-DC1E-A1FB-4D57DF80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5" y="4827892"/>
            <a:ext cx="2030108" cy="20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295315"/>
            <a:ext cx="67851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Расшифровка интервью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56218" y="171978"/>
            <a:ext cx="5548811" cy="837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dirty="0"/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5158"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Пример:</a:t>
            </a:r>
            <a:r>
              <a:rPr dirty="0"/>
              <a:t> </a:t>
            </a:r>
            <a:r>
              <a:rPr lang="ru-RU" dirty="0"/>
              <a:t>таблица</a:t>
            </a:r>
            <a:r>
              <a:rPr dirty="0"/>
              <a:t> </a:t>
            </a:r>
            <a:r>
              <a:rPr lang="ru-RU" dirty="0"/>
              <a:t>от </a:t>
            </a:r>
            <a:r>
              <a:rPr lang="en-US" dirty="0"/>
              <a:t>SkyEng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8FF9C-F4C6-1699-2B58-7EB147EE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33E654EE-02DD-0634-25D9-28BD716ABB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661479"/>
            <a:ext cx="11018355" cy="5099538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F45351D-4C9B-BDAA-ED4A-087F61F4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9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Анализ данных. Переводим в цифру</a:t>
            </a:r>
            <a:br>
              <a:rPr lang="ru-RU" dirty="0"/>
            </a:br>
            <a:r>
              <a:rPr lang="ru-RU" sz="2800" dirty="0"/>
              <a:t>Пример: Портрет фрилансеров с доходом 500$+:</a:t>
            </a:r>
          </a:p>
        </p:txBody>
      </p:sp>
    </p:spTree>
    <p:extLst>
      <p:ext uri="{BB962C8B-B14F-4D97-AF65-F5344CB8AC3E}">
        <p14:creationId xmlns:p14="http://schemas.microsoft.com/office/powerpoint/2010/main" val="332173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92"/>
            <a:ext cx="10515600" cy="787814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922"/>
            <a:ext cx="10515600" cy="56579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i="1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600" i="1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endParaRPr lang="ru-RU" sz="2600" b="1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</a:t>
            </a:r>
            <a:r>
              <a:rPr lang="ru-RU" sz="2000" b="1" dirty="0"/>
              <a:t>максимально короткий цикл</a:t>
            </a:r>
            <a:r>
              <a:rPr lang="ru-RU" sz="2000" dirty="0"/>
              <a:t>, потому что чем раньше произойдет </a:t>
            </a:r>
            <a:r>
              <a:rPr lang="ru-RU" sz="2000" b="1" dirty="0"/>
              <a:t>столкновение</a:t>
            </a:r>
            <a:r>
              <a:rPr lang="ru-RU" sz="2000" dirty="0"/>
              <a:t> какой-то </a:t>
            </a:r>
            <a:r>
              <a:rPr lang="ru-RU" sz="2000" b="1" dirty="0"/>
              <a:t>идеи с реальностью</a:t>
            </a:r>
            <a:r>
              <a:rPr lang="ru-RU" sz="2000" dirty="0"/>
              <a:t>, а команда получит </a:t>
            </a:r>
            <a:r>
              <a:rPr lang="ru-RU" sz="2000" b="1" dirty="0"/>
              <a:t>обратную связь</a:t>
            </a:r>
            <a:r>
              <a:rPr lang="ru-RU" sz="2000" dirty="0"/>
              <a:t>, тем </a:t>
            </a:r>
            <a:r>
              <a:rPr lang="ru-RU" sz="2000" b="1" dirty="0"/>
              <a:t>меньше потерь</a:t>
            </a:r>
            <a:r>
              <a:rPr lang="ru-RU" sz="2000" dirty="0"/>
              <a:t>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08296"/>
            <a:ext cx="43906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Построение</a:t>
            </a:r>
            <a:r>
              <a:rPr dirty="0"/>
              <a:t> CJM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1867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4555572" cy="833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spcBef>
                <a:spcPts val="5"/>
              </a:spcBef>
            </a:pPr>
            <a:r>
              <a:rPr lang="ru-RU" sz="2000" dirty="0"/>
              <a:t>По результатам проведения интервью можно построить </a:t>
            </a:r>
            <a:r>
              <a:rPr lang="en-US" sz="2000" dirty="0"/>
              <a:t>CJM</a:t>
            </a:r>
            <a:endParaRPr lang="ru-RU" sz="20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0110" y="1401698"/>
            <a:ext cx="9964577" cy="4723977"/>
          </a:xfrm>
          <a:prstGeom prst="rect">
            <a:avLst/>
          </a:prstGeom>
        </p:spPr>
        <p:txBody>
          <a:bodyPr vert="horz" wrap="square" lIns="0" tIns="187325" rIns="0" bIns="0" rtlCol="0">
            <a:noAutofit/>
          </a:bodyPr>
          <a:lstStyle/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b="1" dirty="0"/>
              <a:t>Формируем персоны</a:t>
            </a:r>
            <a:r>
              <a:rPr lang="ru-RU" sz="2400" dirty="0"/>
              <a:t> и </a:t>
            </a:r>
            <a:r>
              <a:rPr lang="ru-RU" sz="2400" b="1" dirty="0"/>
              <a:t>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</a:t>
            </a:r>
            <a:r>
              <a:rPr lang="ru-RU" sz="2400" b="1" dirty="0"/>
              <a:t>детали точек контакта</a:t>
            </a:r>
            <a:r>
              <a:rPr lang="ru-RU" sz="2400" dirty="0"/>
              <a:t>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</a:t>
            </a:r>
            <a:r>
              <a:rPr lang="ru-RU" sz="2400" b="1" dirty="0"/>
              <a:t>персон</a:t>
            </a:r>
            <a:r>
              <a:rPr lang="ru-RU" sz="2400" dirty="0"/>
              <a:t>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720000" lvl="1" indent="-3600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720000" lvl="1" indent="-3600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</p:txBody>
      </p:sp>
      <p:pic>
        <p:nvPicPr>
          <p:cNvPr id="12290" name="Picture 2" descr="Точки контакта с клиентом - разновидности инструмента, способы оптимизации">
            <a:extLst>
              <a:ext uri="{FF2B5EF4-FFF2-40B4-BE49-F238E27FC236}">
                <a16:creationId xmlns:a16="http://schemas.microsoft.com/office/drawing/2014/main" id="{9138A72E-33A9-2802-0B18-97C9C4CC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28" y="5139949"/>
            <a:ext cx="4867072" cy="171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FAB0B-B9D8-6322-6299-3D94282B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08EFDF2-2EA3-C857-4DEB-6A3D34C9E9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73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25258"/>
            <a:ext cx="105156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5400" dirty="0">
                <a:latin typeface="+mj-lt"/>
              </a:rPr>
              <a:t>Опросы</a:t>
            </a:r>
            <a:endParaRPr sz="5400" dirty="0">
              <a:latin typeface="+mj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098666-BE93-FC59-DBEF-9139174F4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99617"/>
            <a:ext cx="10515600" cy="4649821"/>
          </a:xfrm>
        </p:spPr>
        <p:txBody>
          <a:bodyPr>
            <a:noAutofit/>
          </a:bodyPr>
          <a:lstStyle/>
          <a:p>
            <a:pPr algn="l"/>
            <a:r>
              <a:rPr lang="ru-RU" sz="2000" dirty="0"/>
              <a:t>Опросы (</a:t>
            </a:r>
            <a:r>
              <a:rPr lang="en" sz="2000" dirty="0"/>
              <a:t>surveys) </a:t>
            </a:r>
            <a:r>
              <a:rPr lang="ru-RU" sz="2000" dirty="0"/>
              <a:t>могут использоваться как в количественных, так и в смешанных методах продуктовых исследований.</a:t>
            </a:r>
          </a:p>
          <a:p>
            <a:pPr algn="l">
              <a:buFont typeface="+mj-lt"/>
              <a:buAutoNum type="arabicPeriod"/>
            </a:pPr>
            <a:r>
              <a:rPr lang="ru-RU" sz="2000" b="1" dirty="0"/>
              <a:t>Количественные исследования</a:t>
            </a:r>
            <a:r>
              <a:rPr lang="ru-RU" sz="2000" dirty="0"/>
              <a:t>: Опросы часто ассоциируются с количественными исследованиями, поскольку они позволяют собирать данные от большого количества респондентов в стандартизированной форме, что облегчает статистический анализ.</a:t>
            </a:r>
            <a:br>
              <a:rPr lang="ru-RU" sz="2000" dirty="0"/>
            </a:br>
            <a:r>
              <a:rPr lang="ru-RU" sz="2000" dirty="0"/>
              <a:t>В количественных опросах обычно используются </a:t>
            </a:r>
            <a:r>
              <a:rPr lang="ru-RU" sz="2000" b="1" dirty="0"/>
              <a:t>заранее определенные вопросы с фиксированными ответами</a:t>
            </a:r>
            <a:r>
              <a:rPr lang="ru-RU" sz="2000" dirty="0"/>
              <a:t> (например, множественный выбор, шкалы Лайкерта, да/нет), что позволяет легко квантифицировать и сравнивать результаты.</a:t>
            </a:r>
          </a:p>
          <a:p>
            <a:pPr algn="l">
              <a:buFont typeface="+mj-lt"/>
              <a:buAutoNum type="arabicPeriod"/>
            </a:pPr>
            <a:r>
              <a:rPr lang="ru-RU" sz="2000" b="1" dirty="0"/>
              <a:t>Смешанные методы исследований</a:t>
            </a:r>
            <a:r>
              <a:rPr lang="ru-RU" sz="2000" dirty="0"/>
              <a:t>: Опросы также могут применяться в рамках смешанных методов исследований, где сочетаются количественные и качественные подходы. В таких опросах к стандартным заранее определенным ответам могут быть добавлены </a:t>
            </a:r>
            <a:r>
              <a:rPr lang="ru-RU" sz="2000" b="1" dirty="0"/>
              <a:t>открытые вопросы, которые позволяют респондентам выражать свои мысли и предоставлять более глубокие ответы</a:t>
            </a:r>
            <a:r>
              <a:rPr lang="ru-RU" sz="2000" dirty="0"/>
              <a:t>. Это дает исследователям возможность не только собирать числовые данные, но и получать </a:t>
            </a:r>
            <a:r>
              <a:rPr lang="ru-RU" sz="2000" b="1" dirty="0"/>
              <a:t>более подробное понимание мотиваций, мнений и опыта респондентов</a:t>
            </a:r>
            <a:r>
              <a:rPr lang="ru-RU" sz="2000" dirty="0"/>
              <a:t>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28AF-AE6D-B98D-198B-FE887D44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1B8383-3EAE-C1A2-0CB9-27EC129F6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Методы проведения опросов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0A86F2-2A93-7801-CFCC-137127081626}"/>
              </a:ext>
            </a:extLst>
          </p:cNvPr>
          <p:cNvSpPr txBox="1"/>
          <p:nvPr/>
        </p:nvSpPr>
        <p:spPr>
          <a:xfrm>
            <a:off x="898517" y="449670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Онлайн-опросы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29B7FE5-01B3-5E5D-50C0-78E00E6F82E6}"/>
              </a:ext>
            </a:extLst>
          </p:cNvPr>
          <p:cNvSpPr txBox="1"/>
          <p:nvPr/>
        </p:nvSpPr>
        <p:spPr>
          <a:xfrm>
            <a:off x="8279239" y="4501041"/>
            <a:ext cx="22977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/>
              <a:t>Личные опросы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4D64C34-9FC2-820D-DBBF-D09AAAAF7DE6}"/>
              </a:ext>
            </a:extLst>
          </p:cNvPr>
          <p:cNvSpPr txBox="1"/>
          <p:nvPr/>
        </p:nvSpPr>
        <p:spPr>
          <a:xfrm>
            <a:off x="4433898" y="4506896"/>
            <a:ext cx="2812030" cy="3719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2400" b="1" dirty="0"/>
              <a:t>Телефонные опросы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6842E4A1-7735-B411-4C6F-FDF11E89AA5E}"/>
              </a:ext>
            </a:extLst>
          </p:cNvPr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EC72DEA-4578-CDD2-086D-F9F7E35F5FBB}"/>
                </a:ext>
              </a:extLst>
            </p:cNvPr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279A4A1-A45D-2EC8-06EC-7D5D0D0BE30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42663077-2F07-D5E8-766F-8878111A2F1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1A59CE1-B798-92CC-AFEC-12893F62D362}"/>
                </a:ext>
              </a:extLst>
            </p:cNvPr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1D7D04A-834B-C636-D413-04BD2509A8B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1A824CC8-2871-A325-6862-2CA0C954654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DEAC64B1-05DA-AFDA-BC1B-48E014C8B0A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A9CB010-E39B-D3D2-94FD-2FC5151B8815}"/>
                </a:ext>
              </a:extLst>
            </p:cNvPr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74AC1F6-45D0-8178-AB8D-59DD5CA76EDE}"/>
                </a:ext>
              </a:extLst>
            </p:cNvPr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13520352-04FC-49D5-E155-86097FC0C0B0}"/>
                </a:ext>
              </a:extLst>
            </p:cNvPr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>
            <a:extLst>
              <a:ext uri="{FF2B5EF4-FFF2-40B4-BE49-F238E27FC236}">
                <a16:creationId xmlns:a16="http://schemas.microsoft.com/office/drawing/2014/main" id="{892B451A-0668-3A60-A412-DEF6D2E3E61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>
            <a:extLst>
              <a:ext uri="{FF2B5EF4-FFF2-40B4-BE49-F238E27FC236}">
                <a16:creationId xmlns:a16="http://schemas.microsoft.com/office/drawing/2014/main" id="{32447042-4D61-0394-A6D6-B76DE6B09A1C}"/>
              </a:ext>
            </a:extLst>
          </p:cNvPr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76D43A6-BA1D-B3B2-654D-90497D6D5582}"/>
                </a:ext>
              </a:extLst>
            </p:cNvPr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AC654F7-D60B-E6C9-CF5C-A2B94C282FCE}"/>
                </a:ext>
              </a:extLst>
            </p:cNvPr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D44D49AB-0776-C1EF-7754-6FFB403EBDE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B37C4332-BFBE-C02C-0EE6-49B8AE521E08}"/>
                </a:ext>
              </a:extLst>
            </p:cNvPr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918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3CB-53C1-3D18-52AE-EAF3805A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D158BA-1308-343D-BAA8-DAC77813A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315" y="408454"/>
            <a:ext cx="3420105" cy="101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00"/>
              </a:spcBef>
            </a:pPr>
            <a:r>
              <a:rPr sz="4000" dirty="0"/>
              <a:t>Мы не можем опросить всех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EEAEDA-0EE8-F088-1FE6-5B02E5C2699D}"/>
              </a:ext>
            </a:extLst>
          </p:cNvPr>
          <p:cNvSpPr txBox="1"/>
          <p:nvPr/>
        </p:nvSpPr>
        <p:spPr>
          <a:xfrm>
            <a:off x="947682" y="1916933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Генеральная совокупность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C6689C9-E8A7-8852-79AD-E8779B21BEA7}"/>
              </a:ext>
            </a:extLst>
          </p:cNvPr>
          <p:cNvSpPr txBox="1"/>
          <p:nvPr/>
        </p:nvSpPr>
        <p:spPr>
          <a:xfrm>
            <a:off x="915634" y="5036630"/>
            <a:ext cx="1781961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>
                <a:solidFill>
                  <a:srgbClr val="0432FF"/>
                </a:solidFill>
              </a:rPr>
              <a:t>Выборочная совокупность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B07C921-F906-77C7-08EC-E4340EFE165B}"/>
              </a:ext>
            </a:extLst>
          </p:cNvPr>
          <p:cNvGrpSpPr/>
          <p:nvPr/>
        </p:nvGrpSpPr>
        <p:grpSpPr>
          <a:xfrm>
            <a:off x="355576" y="2430279"/>
            <a:ext cx="2728092" cy="1974722"/>
            <a:chOff x="482037" y="2128720"/>
            <a:chExt cx="2728092" cy="1974722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1A05FE9-2706-72AD-B813-0ACA67A0B478}"/>
                </a:ext>
              </a:extLst>
            </p:cNvPr>
            <p:cNvSpPr/>
            <p:nvPr/>
          </p:nvSpPr>
          <p:spPr>
            <a:xfrm>
              <a:off x="482037" y="2354166"/>
              <a:ext cx="2728092" cy="1749276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0FF46EB-58ED-BC73-DD9E-45FE9E52F2F7}"/>
                </a:ext>
              </a:extLst>
            </p:cNvPr>
            <p:cNvSpPr/>
            <p:nvPr/>
          </p:nvSpPr>
          <p:spPr>
            <a:xfrm>
              <a:off x="652726" y="2128720"/>
              <a:ext cx="2417714" cy="1784106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33EA0D4-1D08-0540-D7BA-29360AAD87E3}"/>
                </a:ext>
              </a:extLst>
            </p:cNvPr>
            <p:cNvSpPr/>
            <p:nvPr/>
          </p:nvSpPr>
          <p:spPr>
            <a:xfrm>
              <a:off x="733740" y="3656856"/>
              <a:ext cx="2209846" cy="256036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F2ECE49-9B47-77F5-3FBA-0B40A573BB9A}"/>
              </a:ext>
            </a:extLst>
          </p:cNvPr>
          <p:cNvGrpSpPr/>
          <p:nvPr/>
        </p:nvGrpSpPr>
        <p:grpSpPr>
          <a:xfrm>
            <a:off x="947682" y="5782618"/>
            <a:ext cx="1384732" cy="995650"/>
            <a:chOff x="947682" y="5782618"/>
            <a:chExt cx="1384732" cy="99565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1C024890-CB7D-D1E9-FCE4-D8F286CB2736}"/>
                </a:ext>
              </a:extLst>
            </p:cNvPr>
            <p:cNvSpPr/>
            <p:nvPr/>
          </p:nvSpPr>
          <p:spPr>
            <a:xfrm>
              <a:off x="947682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7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C87906F-7F0D-88D6-F10A-5DC147CA179B}"/>
                </a:ext>
              </a:extLst>
            </p:cNvPr>
            <p:cNvSpPr/>
            <p:nvPr/>
          </p:nvSpPr>
          <p:spPr>
            <a:xfrm>
              <a:off x="947682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7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6D76A554-FA53-4257-31B9-697026C379B1}"/>
                </a:ext>
              </a:extLst>
            </p:cNvPr>
            <p:cNvSpPr/>
            <p:nvPr/>
          </p:nvSpPr>
          <p:spPr>
            <a:xfrm>
              <a:off x="1468160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1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5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3" y="28412"/>
                  </a:lnTo>
                  <a:lnTo>
                    <a:pt x="256437" y="57183"/>
                  </a:lnTo>
                  <a:lnTo>
                    <a:pt x="264516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1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AEE4E36-E18A-1F14-2146-061467BFB378}"/>
                </a:ext>
              </a:extLst>
            </p:cNvPr>
            <p:cNvSpPr/>
            <p:nvPr/>
          </p:nvSpPr>
          <p:spPr>
            <a:xfrm>
              <a:off x="1468160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1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2" y="180543"/>
                  </a:lnTo>
                  <a:lnTo>
                    <a:pt x="104145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3" y="28412"/>
                  </a:lnTo>
                  <a:lnTo>
                    <a:pt x="256437" y="57183"/>
                  </a:lnTo>
                  <a:lnTo>
                    <a:pt x="264516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1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BE1BA0C9-FFC1-BB4C-580E-632C81EE680C}"/>
                </a:ext>
              </a:extLst>
            </p:cNvPr>
            <p:cNvSpPr/>
            <p:nvPr/>
          </p:nvSpPr>
          <p:spPr>
            <a:xfrm>
              <a:off x="1993959" y="6339484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3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DF85645-3B1C-60C5-0FE6-2A8C29A80DFD}"/>
                </a:ext>
              </a:extLst>
            </p:cNvPr>
            <p:cNvSpPr/>
            <p:nvPr/>
          </p:nvSpPr>
          <p:spPr>
            <a:xfrm>
              <a:off x="1993959" y="5782618"/>
              <a:ext cx="338455" cy="438784"/>
            </a:xfrm>
            <a:custGeom>
              <a:avLst/>
              <a:gdLst/>
              <a:ahLst/>
              <a:cxnLst/>
              <a:rect l="l" t="t" r="r" b="b"/>
              <a:pathLst>
                <a:path w="338454" h="438785">
                  <a:moveTo>
                    <a:pt x="332252" y="438452"/>
                  </a:moveTo>
                  <a:lnTo>
                    <a:pt x="5699" y="438452"/>
                  </a:lnTo>
                  <a:lnTo>
                    <a:pt x="0" y="432753"/>
                  </a:lnTo>
                  <a:lnTo>
                    <a:pt x="0" y="281705"/>
                  </a:lnTo>
                  <a:lnTo>
                    <a:pt x="7949" y="242327"/>
                  </a:lnTo>
                  <a:lnTo>
                    <a:pt x="29628" y="210172"/>
                  </a:lnTo>
                  <a:lnTo>
                    <a:pt x="61783" y="188493"/>
                  </a:lnTo>
                  <a:lnTo>
                    <a:pt x="101161" y="180543"/>
                  </a:lnTo>
                  <a:lnTo>
                    <a:pt x="125253" y="180543"/>
                  </a:lnTo>
                  <a:lnTo>
                    <a:pt x="104146" y="165769"/>
                  </a:lnTo>
                  <a:lnTo>
                    <a:pt x="87753" y="145962"/>
                  </a:lnTo>
                  <a:lnTo>
                    <a:pt x="77138" y="122186"/>
                  </a:lnTo>
                  <a:lnTo>
                    <a:pt x="73363" y="95501"/>
                  </a:lnTo>
                  <a:lnTo>
                    <a:pt x="81294" y="57316"/>
                  </a:lnTo>
                  <a:lnTo>
                    <a:pt x="102854" y="26440"/>
                  </a:lnTo>
                  <a:lnTo>
                    <a:pt x="134700" y="6219"/>
                  </a:lnTo>
                  <a:lnTo>
                    <a:pt x="173488" y="0"/>
                  </a:lnTo>
                  <a:lnTo>
                    <a:pt x="208149" y="8416"/>
                  </a:lnTo>
                  <a:lnTo>
                    <a:pt x="236724" y="28412"/>
                  </a:lnTo>
                  <a:lnTo>
                    <a:pt x="256437" y="57183"/>
                  </a:lnTo>
                  <a:lnTo>
                    <a:pt x="264517" y="91925"/>
                  </a:lnTo>
                  <a:lnTo>
                    <a:pt x="261483" y="119729"/>
                  </a:lnTo>
                  <a:lnTo>
                    <a:pt x="251057" y="144545"/>
                  </a:lnTo>
                  <a:lnTo>
                    <a:pt x="234406" y="165206"/>
                  </a:lnTo>
                  <a:lnTo>
                    <a:pt x="212698" y="180543"/>
                  </a:lnTo>
                  <a:lnTo>
                    <a:pt x="236788" y="180543"/>
                  </a:lnTo>
                  <a:lnTo>
                    <a:pt x="276166" y="188493"/>
                  </a:lnTo>
                  <a:lnTo>
                    <a:pt x="308321" y="210172"/>
                  </a:lnTo>
                  <a:lnTo>
                    <a:pt x="329998" y="242327"/>
                  </a:lnTo>
                  <a:lnTo>
                    <a:pt x="337943" y="281705"/>
                  </a:lnTo>
                  <a:lnTo>
                    <a:pt x="337943" y="432753"/>
                  </a:lnTo>
                  <a:lnTo>
                    <a:pt x="332252" y="43845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2A6907-6FA4-A2FC-0736-DCDB87A5931D}"/>
              </a:ext>
            </a:extLst>
          </p:cNvPr>
          <p:cNvSpPr txBox="1"/>
          <p:nvPr/>
        </p:nvSpPr>
        <p:spPr>
          <a:xfrm>
            <a:off x="3686685" y="234514"/>
            <a:ext cx="8435244" cy="662348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Репрезентативность</a:t>
            </a:r>
            <a:r>
              <a:rPr lang="ru-RU" sz="2000" dirty="0"/>
              <a:t>: Выборка должна адекватно отражать характеристики генеральной совокупности, из которой она взята. Для этого выборочная совокупность должна включать участников с различными характеристиками, присущими всей популяции.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Размер выборки</a:t>
            </a:r>
            <a:r>
              <a:rPr lang="ru-RU" sz="2000" dirty="0"/>
              <a:t>: Размер выборки должен быть достаточным для обеспечения статистической мощности исследования. Слишком маленькая выборка может привести к недостаточной точности результатов, в то время как чрезмерно большая выборка может быть неэффективной с точки зрения затрат ресурсов.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Случайность выборки</a:t>
            </a:r>
            <a:r>
              <a:rPr lang="ru-RU" sz="2000" dirty="0"/>
              <a:t>: В идеале каждый член генеральной совокупности должен иметь равный шанс быть выбранным в выборку.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Стратификация</a:t>
            </a:r>
            <a:r>
              <a:rPr lang="ru-RU" sz="2000" dirty="0"/>
              <a:t>: Если известны определенные подгруппы в генеральной совокупности, выборка может быть стратифицирована для обеспечения того, чтобы эти подгруппы были представлены пропорционально их распределению в популяции.</a:t>
            </a:r>
          </a:p>
          <a:p>
            <a:pPr marL="252000" indent="-252000" algn="l">
              <a:spcBef>
                <a:spcPts val="700"/>
              </a:spcBef>
              <a:buFont typeface="+mj-lt"/>
              <a:buAutoNum type="arabicPeriod"/>
            </a:pPr>
            <a:r>
              <a:rPr lang="ru-RU" sz="2000" b="1" dirty="0"/>
              <a:t>Минимизация смещения</a:t>
            </a:r>
            <a:r>
              <a:rPr lang="ru-RU" sz="2000" dirty="0"/>
              <a:t>: Необходимо стремиться к сведению к минимуму любых видов смещений, таких как смещение отбора (когда определенная группа людей имеет больше шансов быть включенной в выборку) или смещение отказа от участия (когда определенная группа людей чаще отказывается участвовать).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D514B07-A475-C2B1-3831-87E422395941}"/>
              </a:ext>
            </a:extLst>
          </p:cNvPr>
          <p:cNvCxnSpPr/>
          <p:nvPr/>
        </p:nvCxnSpPr>
        <p:spPr>
          <a:xfrm>
            <a:off x="1637387" y="3566004"/>
            <a:ext cx="0" cy="14883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110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554401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defTabSz="360000">
              <a:lnSpc>
                <a:spcPct val="100000"/>
              </a:lnSpc>
              <a:spcBef>
                <a:spcPts val="560"/>
              </a:spcBef>
              <a:tabLst>
                <a:tab pos="360000" algn="l"/>
                <a:tab pos="720000" algn="l"/>
                <a:tab pos="1080000" algn="l"/>
                <a:tab pos="1440000" algn="l"/>
              </a:tabLst>
            </a:pPr>
            <a:r>
              <a:rPr sz="2800" b="1" spc="225" dirty="0">
                <a:cs typeface="Arial"/>
              </a:rPr>
              <a:t>WHO</a:t>
            </a:r>
            <a:r>
              <a:rPr lang="ru-RU" sz="2800" b="1" spc="225" dirty="0"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		</a:t>
            </a:r>
            <a:r>
              <a:rPr lang="ru-RU" dirty="0"/>
              <a:t>Кого мы хотим изучить?</a:t>
            </a:r>
          </a:p>
          <a:p>
            <a:pPr defTabSz="360000">
              <a:lnSpc>
                <a:spcPct val="100000"/>
              </a:lnSpc>
              <a:spcBef>
                <a:spcPts val="1515"/>
              </a:spcBef>
              <a:tabLst>
                <a:tab pos="360000" algn="l"/>
                <a:tab pos="720000" algn="l"/>
                <a:tab pos="1080000" algn="l"/>
              </a:tabLst>
            </a:pPr>
            <a:r>
              <a:rPr sz="2800" b="1" spc="195" dirty="0">
                <a:cs typeface="Arial"/>
              </a:rPr>
              <a:t>WHAT</a:t>
            </a:r>
            <a:r>
              <a:rPr lang="ru-RU" sz="2800" b="1" spc="195" dirty="0">
                <a:latin typeface="Arial"/>
                <a:cs typeface="Arial"/>
              </a:rPr>
              <a:t>		</a:t>
            </a:r>
            <a:r>
              <a:rPr lang="ru-RU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defTabSz="360000">
              <a:lnSpc>
                <a:spcPct val="100000"/>
              </a:lnSpc>
              <a:spcBef>
                <a:spcPts val="1515"/>
              </a:spcBef>
              <a:tabLst>
                <a:tab pos="360000" algn="l"/>
              </a:tabLst>
            </a:pPr>
            <a:r>
              <a:rPr sz="2800" b="1" spc="210" dirty="0">
                <a:cs typeface="Arial"/>
              </a:rPr>
              <a:t>WHY</a:t>
            </a:r>
            <a:r>
              <a:rPr lang="ru-RU" sz="2800" b="1" spc="210" dirty="0">
                <a:cs typeface="Arial"/>
              </a:rPr>
              <a:t>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862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cs typeface="Arial"/>
              </a:rPr>
              <a:t>WHERE</a:t>
            </a:r>
            <a:r>
              <a:rPr lang="ru-RU" sz="2800" b="1" spc="145" dirty="0"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 </a:t>
            </a:r>
            <a:r>
              <a:rPr lang="ru-RU" dirty="0"/>
              <a:t>Где контактировать с респондентом?</a:t>
            </a: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  </a:t>
            </a:r>
            <a:r>
              <a:rPr lang="ru-RU" dirty="0"/>
              <a:t>Когда хотим получить эту информацию?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77867"/>
            <a:ext cx="7911096" cy="1215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lang="ru-RU" dirty="0"/>
              <a:t>Определяем основные задачи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Фреймворк </a:t>
            </a:r>
            <a:r>
              <a:rPr lang="en-US" noProof="1"/>
              <a:t>WhoWhatWhy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ru-RU" sz="2000" dirty="0"/>
              <a:t>Для онлайн-опросов — достаточно этих трех вопросов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Who What When: </a:t>
            </a:r>
            <a:r>
              <a:rPr lang="ru-RU" dirty="0"/>
              <a:t>Пример</a:t>
            </a:r>
            <a:endParaRPr lang="ru-RU" spc="345" dirty="0"/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жителей РФ в возрасте 20-25 лет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2000" dirty="0"/>
              <a:t>отношение к здоровому питанию вне дома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0201" y="4938636"/>
            <a:ext cx="89490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оценить потенциал открытия сети кафе здорового питания для молодежи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7D5C4-2056-73FC-7925-60757B9762B4}"/>
              </a:ext>
            </a:extLst>
          </p:cNvPr>
          <p:cNvSpPr txBox="1"/>
          <p:nvPr/>
        </p:nvSpPr>
        <p:spPr>
          <a:xfrm>
            <a:off x="838200" y="1792962"/>
            <a:ext cx="6096000" cy="1199496"/>
          </a:xfrm>
          <a:prstGeom prst="rect">
            <a:avLst/>
          </a:prstGeom>
          <a:noFill/>
          <a:ln w="15875">
            <a:solidFill>
              <a:srgbClr val="0034EC"/>
            </a:solidFill>
          </a:ln>
        </p:spPr>
        <p:txBody>
          <a:bodyPr wrap="square">
            <a:spAutoFit/>
          </a:bodyPr>
          <a:lstStyle/>
          <a:p>
            <a:pPr marL="12700" marR="5080">
              <a:spcBef>
                <a:spcPts val="50"/>
              </a:spcBef>
            </a:pPr>
            <a:r>
              <a:rPr lang="ru-RU"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45916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Выявляем основные блоки вопросов</a:t>
            </a:r>
            <a:endParaRPr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C0986927-3A94-C951-C119-6BC406CC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808"/>
            <a:ext cx="10515600" cy="2066536"/>
          </a:xfrm>
        </p:spPr>
        <p:txBody>
          <a:bodyPr>
            <a:no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 b="1"/>
              <a:t>Про что</a:t>
            </a:r>
            <a:r>
              <a:rPr lang="ru-RU" sz="2400"/>
              <a:t> 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Какие </a:t>
            </a:r>
            <a:r>
              <a:rPr lang="ru-RU" sz="2400" b="1"/>
              <a:t>метрики</a:t>
            </a:r>
            <a:r>
              <a:rPr lang="ru-RU" sz="2400"/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Какие </a:t>
            </a:r>
            <a:r>
              <a:rPr lang="ru-RU" sz="2400" b="1"/>
              <a:t>вопросы</a:t>
            </a:r>
            <a:r>
              <a:rPr lang="ru-RU" sz="2400"/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2400"/>
              <a:t>Какая </a:t>
            </a:r>
            <a:r>
              <a:rPr lang="ru-RU" sz="2400" b="1"/>
              <a:t>формулировка вопроса</a:t>
            </a:r>
            <a:r>
              <a:rPr lang="ru-RU" sz="2400"/>
              <a:t> подходит для наших целей?</a:t>
            </a:r>
          </a:p>
          <a:p>
            <a:pPr marL="0" indent="0">
              <a:buNone/>
            </a:pPr>
            <a:endParaRPr lang="ru-RU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724764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Типы вопросов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4331610" cy="72006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b="1" dirty="0">
                <a:solidFill>
                  <a:srgbClr val="0432FF"/>
                </a:solidFill>
              </a:rPr>
              <a:t>Открытые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000" dirty="0"/>
              <a:t>без указания вариантов ответа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524068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432FF"/>
                </a:solidFill>
              </a:rPr>
              <a:t>Закрытые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/>
              <a:t>с указанием конкретных вариантов ответа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554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</a:t>
            </a:r>
            <a:r>
              <a:rPr lang="ru-RU" sz="4800" b="1" spc="35" dirty="0">
                <a:solidFill>
                  <a:srgbClr val="0034EC"/>
                </a:solidFill>
                <a:latin typeface="Arial"/>
                <a:cs typeface="Arial"/>
              </a:rPr>
              <a:t>1</a:t>
            </a:r>
          </a:p>
          <a:p>
            <a:pPr marL="78740">
              <a:lnSpc>
                <a:spcPct val="100000"/>
              </a:lnSpc>
              <a:spcBef>
                <a:spcPts val="500"/>
              </a:spcBef>
            </a:pP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045" y="341165"/>
            <a:ext cx="11163688" cy="684749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Про что стоит помнить при составлении опросов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5984" y="1266877"/>
            <a:ext cx="5641144" cy="5327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sz="2000" b="1" dirty="0">
                <a:cs typeface="Arial"/>
              </a:rPr>
              <a:t>Добавляйте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фильтрующие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sz="2000" b="1" dirty="0">
                <a:cs typeface="Arial"/>
              </a:rPr>
              <a:t>Минимизируйте кол-во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открытых</a:t>
            </a:r>
            <a:r>
              <a:rPr lang="en-US" sz="2000" b="1" dirty="0">
                <a:cs typeface="Arial"/>
              </a:rPr>
              <a:t>»</a:t>
            </a:r>
            <a:r>
              <a:rPr lang="ru-RU" sz="2000" b="1" dirty="0">
                <a:cs typeface="Arial"/>
              </a:rPr>
              <a:t> вопросов:</a:t>
            </a:r>
            <a:endParaRPr lang="ru-RU" b="1" dirty="0">
              <a:cs typeface="Arial"/>
            </a:endParaRP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sz="2000" b="1" dirty="0">
                <a:cs typeface="Arial"/>
              </a:rPr>
              <a:t>Не забывайте в закрытых вопросах – вариант </a:t>
            </a:r>
            <a:r>
              <a:rPr lang="en-US" sz="2000" b="1" dirty="0">
                <a:cs typeface="Arial"/>
              </a:rPr>
              <a:t>«</a:t>
            </a:r>
            <a:r>
              <a:rPr lang="ru-RU" sz="2000" b="1" dirty="0">
                <a:cs typeface="Arial"/>
              </a:rPr>
              <a:t>другое</a:t>
            </a:r>
            <a:r>
              <a:rPr lang="en-US" sz="2000" b="1" dirty="0">
                <a:cs typeface="Arial"/>
              </a:rPr>
              <a:t>»:</a:t>
            </a:r>
            <a:endParaRPr lang="ru-RU" sz="2000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358596" y="1261591"/>
            <a:ext cx="5641145" cy="448006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sz="2000" dirty="0">
                <a:cs typeface="Arial"/>
              </a:rPr>
              <a:t>Если хотите узнать отношение к чему-то через анкету, </a:t>
            </a:r>
            <a:r>
              <a:rPr lang="ru-RU" sz="2000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sz="2000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000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sz="2000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sz="2000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sz="2000" b="1" dirty="0">
                <a:cs typeface="Arial"/>
              </a:rPr>
              <a:t>Всегда объясняйте шкалу оценок</a:t>
            </a:r>
            <a:br>
              <a:rPr lang="en-US" b="1" dirty="0">
                <a:cs typeface="Arial"/>
              </a:rPr>
            </a:br>
            <a:r>
              <a:rPr lang="ru-RU" dirty="0">
                <a:cs typeface="Arial"/>
              </a:rPr>
              <a:t>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699245" y="5971532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420495" y="5929757"/>
            <a:ext cx="1207566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совершенно не согласен</a:t>
            </a: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539037" y="5941798"/>
            <a:ext cx="94932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согласен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802699" y="630420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8344188" y="630420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909018" y="630420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426291" y="630420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10012927" y="630420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8" y="415181"/>
            <a:ext cx="6081491" cy="936541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18" y="1524000"/>
            <a:ext cx="10764328" cy="50582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Получаем новые инсайты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2578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опроса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FDFD3683-BB27-0690-953C-904C5A40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8351"/>
            <a:ext cx="10515600" cy="3318611"/>
          </a:xfrm>
        </p:spPr>
        <p:txBody>
          <a:bodyPr>
            <a:noAutofit/>
          </a:bodyPr>
          <a:lstStyle/>
          <a:p>
            <a:pPr marL="435609" indent="-4235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700"/>
              </a:spcBef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sz="2400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838200" y="1546643"/>
            <a:ext cx="7795895" cy="1097627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noAutofit/>
          </a:bodyPr>
          <a:lstStyle/>
          <a:p>
            <a:pPr marL="12700" marR="5080">
              <a:spcBef>
                <a:spcPts val="50"/>
              </a:spcBef>
            </a:pPr>
            <a:r>
              <a:rPr sz="2400" dirty="0"/>
              <a:t>Задача: Определить отношение к здоровому питанию в кафе среди жителей РФ в возрасте 20-29 лет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701560"/>
            <a:ext cx="10181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pc="-37" dirty="0">
                <a:solidFill>
                  <a:srgbClr val="0034EC"/>
                </a:solidFill>
              </a:rPr>
              <a:t>#1 </a:t>
            </a:r>
            <a:r>
              <a:rPr lang="ru-RU" dirty="0"/>
              <a:t>Пищевые привычки</a:t>
            </a:r>
            <a:r>
              <a:rPr lang="en-US" dirty="0"/>
              <a:t> </a:t>
            </a:r>
            <a:r>
              <a:rPr lang="ru-RU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1884085"/>
            <a:ext cx="7692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39738" algn="l"/>
              </a:tabLst>
            </a:pPr>
            <a:r>
              <a:rPr lang="ru-RU" sz="2000" dirty="0"/>
              <a:t>1.	Как часто Вы употребляете в пищу свежие овощи и фрукты?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321" y="219629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514494"/>
            <a:ext cx="9280806" cy="67069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spcBef>
                <a:spcPts val="430"/>
              </a:spcBef>
              <a:tabLst>
                <a:tab pos="431800" algn="l"/>
              </a:tabLst>
            </a:pPr>
            <a:r>
              <a:rPr lang="ru-RU" sz="2000" dirty="0"/>
              <a:t>2.	Употребляете ли Вы в питании продукцию «фаст-фуд»</a:t>
            </a:r>
            <a:br>
              <a:rPr lang="ru-RU" sz="2000" dirty="0"/>
            </a:br>
            <a:r>
              <a:rPr lang="ru-RU" sz="2000" dirty="0"/>
              <a:t>(продукты «быстрого питания»: лапша, пицца, бургеры)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5321" y="322499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638183"/>
            <a:ext cx="912951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spcBef>
                <a:spcPts val="130"/>
              </a:spcBef>
              <a:tabLst>
                <a:tab pos="427990" algn="l"/>
              </a:tabLst>
            </a:pPr>
            <a:r>
              <a:rPr sz="2000" dirty="0"/>
              <a:t>3.	Как часто вы употребляете сахаросодержащие продукты в пищу? (десерты, соки, газировки, шоколад, выпечка)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05321" y="425369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670367"/>
            <a:ext cx="44154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2000" dirty="0"/>
              <a:t>4.	Сколько раз в день вы едите?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5321" y="503474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475450"/>
            <a:ext cx="40873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28625" algn="l"/>
              </a:tabLst>
            </a:pPr>
            <a:r>
              <a:rPr sz="2000" dirty="0"/>
              <a:t>5.	Где вы обычно питаетесь?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05321" y="5815791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3314" name="Picture 2" descr="Вредные пищевые привычки">
            <a:extLst>
              <a:ext uri="{FF2B5EF4-FFF2-40B4-BE49-F238E27FC236}">
                <a16:creationId xmlns:a16="http://schemas.microsoft.com/office/drawing/2014/main" id="{3D5119DE-9539-F865-96B2-A8D3B52E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85" y="4378470"/>
            <a:ext cx="3406619" cy="25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392468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3885423"/>
            <a:ext cx="671195" cy="37927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200" dirty="0"/>
              <a:t>Совсем неважно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1215" y="3885423"/>
            <a:ext cx="490855" cy="37927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200" dirty="0"/>
              <a:t>Очень важно</a:t>
            </a:r>
            <a:endParaRPr sz="1200"/>
          </a:p>
        </p:txBody>
      </p:sp>
      <p:sp>
        <p:nvSpPr>
          <p:cNvPr id="9" name="object 9"/>
          <p:cNvSpPr txBox="1"/>
          <p:nvPr/>
        </p:nvSpPr>
        <p:spPr>
          <a:xfrm>
            <a:off x="3414877" y="424783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24783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24783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24783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24783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0931" y="3997863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822749"/>
            <a:ext cx="918704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#2 </a:t>
            </a:r>
            <a:r>
              <a:rPr lang="ru-RU" dirty="0"/>
              <a:t>Отношение к здоровому питанию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95863" y="2118133"/>
            <a:ext cx="5086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2000" dirty="0"/>
              <a:t>1.	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426234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2843556"/>
            <a:ext cx="7942308" cy="93230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37210" marR="5080" indent="-525145">
              <a:spcBef>
                <a:spcPts val="70"/>
              </a:spcBef>
              <a:tabLst>
                <a:tab pos="537210" algn="l"/>
              </a:tabLst>
            </a:pPr>
            <a:r>
              <a:rPr sz="2000" dirty="0"/>
              <a:t>2.	</a:t>
            </a:r>
            <a:r>
              <a:rPr lang="ru-RU" sz="2000" dirty="0"/>
              <a:t>Оцените важность соблюдения правил здорового питания для вас по шкале от 1  до 5,</a:t>
            </a:r>
            <a:br>
              <a:rPr lang="ru-RU" sz="2000" dirty="0"/>
            </a:br>
            <a:r>
              <a:rPr lang="ru-RU" sz="2000" dirty="0"/>
              <a:t>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1506468" y="282879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338" name="Picture 2" descr="Здоровое питание: заблуждения и правила">
            <a:extLst>
              <a:ext uri="{FF2B5EF4-FFF2-40B4-BE49-F238E27FC236}">
                <a16:creationId xmlns:a16="http://schemas.microsoft.com/office/drawing/2014/main" id="{7866D5F1-D33E-DABE-2A31-08FDBEBFD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t="2174" r="13162"/>
          <a:stretch/>
        </p:blipFill>
        <p:spPr bwMode="auto">
          <a:xfrm>
            <a:off x="9086631" y="3973178"/>
            <a:ext cx="3105369" cy="288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822751"/>
            <a:ext cx="88174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lang="ru-RU" spc="592" dirty="0">
                <a:solidFill>
                  <a:srgbClr val="0034EC"/>
                </a:solidFill>
              </a:rPr>
              <a:t>#3 </a:t>
            </a:r>
            <a:r>
              <a:rPr lang="ru-RU" dirty="0"/>
              <a:t>Опыт посещения общепита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73995" y="1791666"/>
            <a:ext cx="8502672" cy="6726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2000" dirty="0"/>
              <a:t>1.	Какие заведения общественного питания вы посещаете чаще всего?</a:t>
            </a: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5885" y="249412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995" y="3037480"/>
            <a:ext cx="82202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2000" dirty="0"/>
              <a:t>2.	Как часто вы посещаете заведения общественного питания?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5885" y="339320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7373" y="3920184"/>
            <a:ext cx="8638901" cy="76751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2000" dirty="0"/>
              <a:t>3.	Что вы предпочитаете заказывать в местах общественного питания?</a:t>
            </a: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dirty="0"/>
              <a:t>(можно выбрать несколько)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885" y="466955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362" name="Picture 2" descr="Вкусно — и точка» показала новое оформление фасадов сети питания | Rusbase">
            <a:extLst>
              <a:ext uri="{FF2B5EF4-FFF2-40B4-BE49-F238E27FC236}">
                <a16:creationId xmlns:a16="http://schemas.microsoft.com/office/drawing/2014/main" id="{36BB35C1-1C5C-BFC5-0274-1D94AF8A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2"/>
          <a:stretch/>
        </p:blipFill>
        <p:spPr bwMode="auto">
          <a:xfrm>
            <a:off x="8353343" y="4631635"/>
            <a:ext cx="3838657" cy="22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70051" y="2528145"/>
            <a:ext cx="7882452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Какие кафе здорового питания вы знаете? (укажите названия)</a:t>
            </a:r>
          </a:p>
          <a:p>
            <a:pPr marL="422909" indent="-410845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Как часто вы посещаете кафе здорового питания?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93476" y="3424002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8502" y="534412"/>
            <a:ext cx="9914996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4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r>
              <a:rPr lang="en-US" spc="59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dirty="0"/>
              <a:t>Знание и опыт посещения</a:t>
            </a:r>
            <a:br>
              <a:rPr lang="en-US" dirty="0"/>
            </a:br>
            <a:r>
              <a:rPr lang="ru-RU" dirty="0"/>
              <a:t>кафе здорового питания</a:t>
            </a:r>
          </a:p>
        </p:txBody>
      </p:sp>
      <p:pic>
        <p:nvPicPr>
          <p:cNvPr id="16386" name="Picture 2" descr="Укроп»: кафе здорового питания на улице Марата">
            <a:extLst>
              <a:ext uri="{FF2B5EF4-FFF2-40B4-BE49-F238E27FC236}">
                <a16:creationId xmlns:a16="http://schemas.microsoft.com/office/drawing/2014/main" id="{10D09B28-8C14-2F8A-DD27-91C4E42F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721100"/>
            <a:ext cx="46990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660289"/>
            <a:ext cx="94362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415" dirty="0">
                <a:solidFill>
                  <a:srgbClr val="0034EC"/>
                </a:solidFill>
              </a:rPr>
              <a:t>#5 </a:t>
            </a:r>
            <a:r>
              <a:rPr lang="ru-RU" dirty="0"/>
              <a:t>Отношение к здоровому питанию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32120" y="1813618"/>
            <a:ext cx="6995911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lang="ru-RU" sz="2000" dirty="0"/>
              <a:t>Оцените следующие выражения от 1 до 5,</a:t>
            </a: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lang="ru-RU" dirty="0"/>
              <a:t>где 1 – абсолютно не согласен, 5 — полностью согласен:</a:t>
            </a:r>
            <a:endParaRPr lang="ru-RU" sz="2000" dirty="0"/>
          </a:p>
        </p:txBody>
      </p:sp>
      <p:sp>
        <p:nvSpPr>
          <p:cNvPr id="5" name="object 5"/>
          <p:cNvSpPr txBox="1"/>
          <p:nvPr/>
        </p:nvSpPr>
        <p:spPr>
          <a:xfrm>
            <a:off x="1527787" y="2611950"/>
            <a:ext cx="4541206" cy="1446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Питаться полезно – дорого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Чтобы полезно питаться – нужно тратить много времени</a:t>
            </a:r>
          </a:p>
          <a:p>
            <a:pPr marL="297815" marR="384175" indent="-28575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471805" algn="l"/>
              </a:tabLst>
            </a:pPr>
            <a:r>
              <a:rPr lang="ru-RU" dirty="0"/>
              <a:t>Мне не важно, насколько правильно я питаюсь</a:t>
            </a:r>
          </a:p>
        </p:txBody>
      </p:sp>
      <p:sp>
        <p:nvSpPr>
          <p:cNvPr id="6" name="object 6"/>
          <p:cNvSpPr/>
          <p:nvPr/>
        </p:nvSpPr>
        <p:spPr>
          <a:xfrm>
            <a:off x="7360532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20338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3895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6026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8159" y="313436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0694" y="3095105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Абсолютно не согласен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90799" y="3095105"/>
            <a:ext cx="918019" cy="440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400" dirty="0"/>
              <a:t>Полностью согласен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54462" y="345751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5951" y="345751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0781" y="345751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78055" y="345751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64690" y="345751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2120" y="4424639"/>
            <a:ext cx="448778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lang="ru-RU" sz="2000" dirty="0"/>
              <a:t>2.	Что для вас здоровое питание?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5D7D3-323D-20A9-5CDE-E5581FD5F09A}"/>
              </a:ext>
            </a:extLst>
          </p:cNvPr>
          <p:cNvSpPr txBox="1"/>
          <p:nvPr/>
        </p:nvSpPr>
        <p:spPr>
          <a:xfrm>
            <a:off x="1441965" y="4895645"/>
            <a:ext cx="6098344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домашняя еда</a:t>
            </a: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  <a:tabLst>
                <a:tab pos="422909" algn="l"/>
              </a:tabLst>
            </a:pPr>
            <a:r>
              <a:rPr lang="ru-RU" dirty="0"/>
              <a:t>отсутствие фаст фуда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6847FD4D-8A68-D15C-D7DF-78933BA61BC1}"/>
              </a:ext>
            </a:extLst>
          </p:cNvPr>
          <p:cNvSpPr/>
          <p:nvPr/>
        </p:nvSpPr>
        <p:spPr>
          <a:xfrm>
            <a:off x="1479368" y="4917532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FA34D56D-E4D7-6662-ECB4-D849D15F06E5}"/>
              </a:ext>
            </a:extLst>
          </p:cNvPr>
          <p:cNvSpPr/>
          <p:nvPr/>
        </p:nvSpPr>
        <p:spPr>
          <a:xfrm>
            <a:off x="1477024" y="5252811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10" name="Picture 2" descr="ЗДОРОВОЕ ПИТАНИЕ">
            <a:extLst>
              <a:ext uri="{FF2B5EF4-FFF2-40B4-BE49-F238E27FC236}">
                <a16:creationId xmlns:a16="http://schemas.microsoft.com/office/drawing/2014/main" id="{185522CA-FD13-A176-CAE4-1BA156F4A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17247" r="5001" b="2754"/>
          <a:stretch/>
        </p:blipFill>
        <p:spPr bwMode="auto">
          <a:xfrm>
            <a:off x="8335689" y="4216781"/>
            <a:ext cx="3856311" cy="26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1" y="594165"/>
            <a:ext cx="106947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pc="727" dirty="0">
                <a:solidFill>
                  <a:srgbClr val="0034EC"/>
                </a:solidFill>
              </a:rPr>
              <a:t>#6 </a:t>
            </a:r>
            <a:r>
              <a:rPr lang="ru-RU" dirty="0"/>
              <a:t>Социально-демографический портрет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20433" y="1911038"/>
            <a:ext cx="596002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1.  Укажите, пожалуйста, ваш род деятельности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32598" y="2264011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32" y="2746274"/>
            <a:ext cx="28161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2.</a:t>
            </a:r>
            <a:r>
              <a:rPr lang="ru-RU" sz="2000" dirty="0"/>
              <a:t>  Сколько</a:t>
            </a:r>
            <a:r>
              <a:rPr sz="2000" dirty="0"/>
              <a:t> Вам лет?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3444" y="3079986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433" y="3568388"/>
            <a:ext cx="57750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3.  Укажите, пожалуйста, ваш семейный статус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3444" y="39173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433" y="4397063"/>
            <a:ext cx="468603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4.  Укажите, пожалуйста, свой пол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53444" y="4742672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8434" name="Picture 2" descr="Социально-демографический портрет пожилого россиянина">
            <a:extLst>
              <a:ext uri="{FF2B5EF4-FFF2-40B4-BE49-F238E27FC236}">
                <a16:creationId xmlns:a16="http://schemas.microsoft.com/office/drawing/2014/main" id="{56E8F63F-57F0-BF70-FBC7-93077CF9A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39724" b="33769"/>
          <a:stretch/>
        </p:blipFill>
        <p:spPr bwMode="auto">
          <a:xfrm>
            <a:off x="7018130" y="3230217"/>
            <a:ext cx="5173870" cy="3627783"/>
          </a:xfrm>
          <a:prstGeom prst="rect">
            <a:avLst/>
          </a:prstGeom>
          <a:noFill/>
          <a:ln w="15875">
            <a:solidFill>
              <a:srgbClr val="CEDAE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6441</Words>
  <Application>Microsoft Macintosh PowerPoint</Application>
  <PresentationFormat>Широкоэкранный</PresentationFormat>
  <Paragraphs>683</Paragraphs>
  <Slides>86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4" baseType="lpstr">
      <vt:lpstr>Arial</vt:lpstr>
      <vt:lpstr>Arial</vt:lpstr>
      <vt:lpstr>Calibri</vt:lpstr>
      <vt:lpstr>Calibri Light</vt:lpstr>
      <vt:lpstr>Consolas</vt:lpstr>
      <vt:lpstr>u2000</vt:lpstr>
      <vt:lpstr>Wingdings</vt:lpstr>
      <vt:lpstr>Тема Office</vt:lpstr>
      <vt:lpstr>Product management II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Продуктовые исследования</vt:lpstr>
      <vt:lpstr>Продуктовые исследования vs CustDev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Алгоритм продуктовых исследований:</vt:lpstr>
      <vt:lpstr>Методы качественных исследований</vt:lpstr>
      <vt:lpstr>Виды качественных исследований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Фокус-группы: Зачем применяются?</vt:lpstr>
      <vt:lpstr>Качественные исследования: Фокус-группы</vt:lpstr>
      <vt:lpstr>Фокус-группа vs Интервью</vt:lpstr>
      <vt:lpstr>Полевые исследования</vt:lpstr>
      <vt:lpstr>Полевые исследования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Методы количественных исследований</vt:lpstr>
      <vt:lpstr>Количественные исследования</vt:lpstr>
      <vt:lpstr>Количественные исследования: 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Финальные замечания про продуктовым исследованиям</vt:lpstr>
      <vt:lpstr>Ещё раз про виды продуктовых исследований</vt:lpstr>
      <vt:lpstr>Как оценивать эффективность исследований?</vt:lpstr>
      <vt:lpstr>Как внедрить результаты?</vt:lpstr>
      <vt:lpstr>Глубинные интервью</vt:lpstr>
      <vt:lpstr>Глубинные интервью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 /</vt:lpstr>
      <vt:lpstr>Расшифровка интервью</vt:lpstr>
      <vt:lpstr>Пример: таблица от SkyEng</vt:lpstr>
      <vt:lpstr>Анализ данных. Переводим в цифру Пример: Портрет фрилансеров с доходом 500$+:</vt:lpstr>
      <vt:lpstr>Построение CJM</vt:lpstr>
      <vt:lpstr>Как составить CJM</vt:lpstr>
      <vt:lpstr>Презентация PowerPoint</vt:lpstr>
      <vt:lpstr>Опросы</vt:lpstr>
      <vt:lpstr>Методы проведения опросов</vt:lpstr>
      <vt:lpstr>Мы не можем опросить всех</vt:lpstr>
      <vt:lpstr>Определяем основные задачи: Фреймворк WhoWhatWhy:</vt:lpstr>
      <vt:lpstr>Who What When: 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#4 Знание и опыт посещения кафе здорового питания</vt:lpstr>
      <vt:lpstr>#5 Отношение к здоровому питанию</vt:lpstr>
      <vt:lpstr>#6 Социально-демографический портрет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</dc:title>
  <dc:creator>Валерий Студенников</dc:creator>
  <cp:lastModifiedBy>Валерий Студенников</cp:lastModifiedBy>
  <cp:revision>6</cp:revision>
  <dcterms:created xsi:type="dcterms:W3CDTF">2024-02-08T16:52:05Z</dcterms:created>
  <dcterms:modified xsi:type="dcterms:W3CDTF">2024-02-09T11:44:26Z</dcterms:modified>
</cp:coreProperties>
</file>